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, Marina" initials="LM" lastIdx="1" clrIdx="0">
    <p:extLst>
      <p:ext uri="{19B8F6BF-5375-455C-9EA6-DF929625EA0E}">
        <p15:presenceInfo xmlns:p15="http://schemas.microsoft.com/office/powerpoint/2012/main" userId="Lang, Marina" providerId="None"/>
      </p:ext>
    </p:extLst>
  </p:cmAuthor>
  <p:cmAuthor id="2" name="Tobias Bienert" initials="TB" lastIdx="1" clrIdx="1">
    <p:extLst>
      <p:ext uri="{19B8F6BF-5375-455C-9EA6-DF929625EA0E}">
        <p15:presenceInfo xmlns:p15="http://schemas.microsoft.com/office/powerpoint/2012/main" userId="Tobias Bien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1A3-53AD-4A3F-82AD-1CCD398A2745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4CEE7-FE8B-4AA1-97FA-9C91E0B155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0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2467D-32AD-4146-9C10-F82BDDDE5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087A11-4659-4C55-A88C-66FA01DD0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CDEB00-53B2-44D0-96C7-5FB59D0F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B669-926A-431A-9E50-A4350EB82CD7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0E6ABE-F260-4A18-9F96-460E6F9E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863274-A641-4B5B-81E4-F7E7EA1D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ADEC-5BFE-449D-96F7-41D1F0FAD8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12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DA6E0-44E9-4336-A117-5B390204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1E6562-517C-4CD7-BEE2-15BDC4C93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5EF13-B0EE-4734-9D59-6EB39B1D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B669-926A-431A-9E50-A4350EB82CD7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7F0A9-D37B-474C-89DA-65866168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DB71FF-CE54-4BA9-BB49-67DD2807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ADEC-5BFE-449D-96F7-41D1F0FAD8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12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780B69-8CA7-4DE1-9B53-807F46969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FD7CDA-F7AF-460F-9B11-0F3D82B26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97B49D-9460-432A-A97F-77E9C5AD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B669-926A-431A-9E50-A4350EB82CD7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2BBB8C-70F0-4B1C-946F-0835103D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430F-3C3E-44FE-82AB-4B4B570E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ADEC-5BFE-449D-96F7-41D1F0FAD8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38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4C1DB-F91F-4E23-9E50-B5040176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A286D8-CAA0-4DB9-92B3-EB6A5514F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18609E-4DB6-4064-AD50-E3055719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B669-926A-431A-9E50-A4350EB82CD7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CFB10-5CA3-46F3-B7E1-78542D70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3D2E6D-0A18-4D8E-977E-31A61F34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ADEC-5BFE-449D-96F7-41D1F0FAD8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90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5D107F-9B8A-437F-83D0-FC77B30D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8B4908-2C48-4E94-8E0E-C19763B5A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11508A-776A-44FC-838E-C235F7E5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B669-926A-431A-9E50-A4350EB82CD7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F8DAEC-881A-46FC-BD46-FA80F155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3C27F6-EA66-41E0-8333-25B21AE8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ADEC-5BFE-449D-96F7-41D1F0FAD8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8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81C45-312C-4B8D-94CA-AFC02026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840D74-D196-4FD4-9362-D33F3FC3F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A53D67-95D5-4279-85F0-C287CF99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6C4514-CE03-4AD1-9949-FBD093D4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B669-926A-431A-9E50-A4350EB82CD7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76D297-BF30-4AF4-BF69-36380FC8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29D4CC-6C6D-487B-B537-4A622896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ADEC-5BFE-449D-96F7-41D1F0FAD8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00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29308-9B52-458C-A3B6-B3B4D2B6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CE98AE-93BE-4831-9E3A-8747DAF03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0A89C5-7C6C-47EB-9E9E-5B09EAD1A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048817-5170-4146-B163-832BD7436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E3FDE99-05F9-4CED-8F4B-7506A17F1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F3A965-EE68-4385-B90D-0B1B02AC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B669-926A-431A-9E50-A4350EB82CD7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8AA5374-615D-4969-B027-ED9E0C8A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52C73B-04BE-4F44-BE72-9794F5D5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ADEC-5BFE-449D-96F7-41D1F0FAD8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02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04905-812E-4872-B7C0-F7B60794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BB94DC-5F1E-4C49-88D1-8D33B5A1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B669-926A-431A-9E50-A4350EB82CD7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2DE2C0-C30A-4DFA-A4FF-466A2723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10C486-80A9-42F7-9CBF-B299E1AA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ADEC-5BFE-449D-96F7-41D1F0FAD8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11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CBA5EE-5DF1-4433-9263-D447F6A6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B669-926A-431A-9E50-A4350EB82CD7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68639E-E15C-445E-921F-F3FE6ED4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87C2E0-5095-45CA-BDD2-999E3252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ADEC-5BFE-449D-96F7-41D1F0FAD8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3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8D141-2B06-42FA-95AD-4309216E6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C2AB6B-CFF9-48DF-AB42-D8DBC2683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72CE7E-535B-47B7-9515-84035AFFE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7DDB08-D9F8-456E-83D6-EE42A613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B669-926A-431A-9E50-A4350EB82CD7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C8D963-4BC0-4444-A1D5-5A5B607D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CEEFF2-967F-445F-AB1A-ADD7E24D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ADEC-5BFE-449D-96F7-41D1F0FAD8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70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A0A72-5741-402F-9CD9-704234EA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F554ED-0070-4B4E-8B6A-1A9599F19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93A12A-C514-4302-9847-B5A9BD637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1080B6-C11C-42F1-BFDC-D2DC66D9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B669-926A-431A-9E50-A4350EB82CD7}" type="datetimeFigureOut">
              <a:rPr lang="de-DE" smtClean="0"/>
              <a:t>18.06.2021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AE79C2-B73F-4BD8-8E13-B851E9B2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D81DE2C-944A-46D5-BEEB-759D11CD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ADEC-5BFE-449D-96F7-41D1F0FAD8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3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345180-5BB2-424D-8926-07DDA0FE3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08C472-B0D9-44B2-8435-E51A8DBA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41679-2314-40B2-8E0A-8E37C3BA1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C3CE-DBD6-4ED6-88D7-D9E6AB335397}" type="datetime1">
              <a:rPr lang="de-DE" smtClean="0"/>
              <a:pPr/>
              <a:t>18.06.2021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339A73-ABA9-4FC2-AF7F-9AE32B83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AD554E-89D9-4655-89B6-A55D0DBE0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698DD-F1C9-4D0F-BB5D-1186ECC6BF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Ellipse 7"/>
          <p:cNvSpPr/>
          <p:nvPr userDrawn="1"/>
        </p:nvSpPr>
        <p:spPr>
          <a:xfrm>
            <a:off x="10622280" y="5675587"/>
            <a:ext cx="3235960" cy="19444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623" y="5922415"/>
            <a:ext cx="949234" cy="867870"/>
          </a:xfrm>
          <a:prstGeom prst="rect">
            <a:avLst/>
          </a:prstGeom>
        </p:spPr>
      </p:pic>
      <p:sp>
        <p:nvSpPr>
          <p:cNvPr id="9" name="Ellipse 8"/>
          <p:cNvSpPr/>
          <p:nvPr userDrawn="1"/>
        </p:nvSpPr>
        <p:spPr>
          <a:xfrm>
            <a:off x="-1850935" y="-617322"/>
            <a:ext cx="2689135" cy="12346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46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326337C-6FD2-42B4-BE02-D15E463DD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" y="2342607"/>
            <a:ext cx="11878492" cy="177922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de-D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Was es heißt, Ministrant*in </a:t>
            </a:r>
            <a:r>
              <a:rPr lang="de-DE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</a:t>
            </a:r>
            <a:r>
              <a:rPr lang="de-D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&lt;&lt;Name Pfarrei&gt;&gt; zu sein?!</a:t>
            </a:r>
            <a:endParaRPr lang="de-DE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6755" y="4774975"/>
            <a:ext cx="11878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Elternabend zur &lt;&lt;Erstkommunion&gt;&gt;</a:t>
            </a:r>
          </a:p>
          <a:p>
            <a:pPr algn="ctr"/>
            <a:endParaRPr lang="de-DE" sz="280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algn="ctr"/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am &lt;&lt;Datum&gt;&gt; in &lt;&lt;Ort&gt;&gt;</a:t>
            </a:r>
            <a:endParaRPr lang="de-DE" sz="280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CD3A599-AB1E-4E7A-BCBF-FB0D32EA03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40467"/>
            <a:ext cx="1920240" cy="17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07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>
            <a:extLst>
              <a:ext uri="{FF2B5EF4-FFF2-40B4-BE49-F238E27FC236}">
                <a16:creationId xmlns:a16="http://schemas.microsoft.com/office/drawing/2014/main" id="{C5EA1A8F-D11F-42BF-82B2-F2271514B950}"/>
              </a:ext>
            </a:extLst>
          </p:cNvPr>
          <p:cNvSpPr txBox="1">
            <a:spLocks/>
          </p:cNvSpPr>
          <p:nvPr/>
        </p:nvSpPr>
        <p:spPr>
          <a:xfrm>
            <a:off x="436400" y="443137"/>
            <a:ext cx="11433383" cy="1165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Ministrant*in sein – lohnt sich!!!</a:t>
            </a:r>
            <a:endParaRPr lang="de-D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5341">
            <a:off x="2701553" y="1728652"/>
            <a:ext cx="2723472" cy="4085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475">
            <a:off x="6294628" y="1726379"/>
            <a:ext cx="5289710" cy="2975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5437250" y="5312113"/>
            <a:ext cx="6432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Denn jede*r Einzelne ist Teil einer weltweiten Gemeinschaft</a:t>
            </a:r>
            <a:endParaRPr lang="de-DE" sz="240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87A69B3-B898-458E-B17D-96634AB6C222}"/>
              </a:ext>
            </a:extLst>
          </p:cNvPr>
          <p:cNvSpPr txBox="1"/>
          <p:nvPr/>
        </p:nvSpPr>
        <p:spPr>
          <a:xfrm>
            <a:off x="348428" y="5312113"/>
            <a:ext cx="2621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Kontakt:</a:t>
            </a:r>
            <a:br>
              <a:rPr lang="de-DE" sz="24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de-DE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&lt;&lt;Name &amp; Funktion&gt;&gt; </a:t>
            </a:r>
            <a:br>
              <a:rPr lang="de-DE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de-DE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&lt;&lt;Mail&gt;&gt; </a:t>
            </a:r>
            <a:br>
              <a:rPr lang="de-DE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de-DE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&lt;&lt;Telefon&gt;&gt;</a:t>
            </a:r>
            <a:endParaRPr lang="de-DE" i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83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Maltese Altar boys at the Vatican – Archdiocese of Malta">
            <a:extLst>
              <a:ext uri="{FF2B5EF4-FFF2-40B4-BE49-F238E27FC236}">
                <a16:creationId xmlns:a16="http://schemas.microsoft.com/office/drawing/2014/main" id="{DD4BE322-A229-451F-BB2E-27FF9B875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042"/>
            <a:ext cx="12192000" cy="68559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AEEF887-BD55-4204-A57F-3D97C3F9DA96}"/>
              </a:ext>
            </a:extLst>
          </p:cNvPr>
          <p:cNvSpPr txBox="1"/>
          <p:nvPr/>
        </p:nvSpPr>
        <p:spPr>
          <a:xfrm>
            <a:off x="3812704" y="3764037"/>
            <a:ext cx="5422098" cy="15065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b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rPr>
              <a:t>Ministrant*</a:t>
            </a:r>
            <a:r>
              <a:rPr lang="en-US" sz="5800" b="1" kern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rPr>
              <a:t>innen</a:t>
            </a:r>
            <a:r>
              <a:rPr lang="en-US" sz="4800" b="1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endParaRPr lang="en-US" sz="4800" b="1" kern="1200" dirty="0">
              <a:solidFill>
                <a:schemeClr val="tx1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rPr>
              <a:t>Eine </a:t>
            </a:r>
            <a:r>
              <a:rPr lang="en-US" sz="2800" b="1" kern="1200" dirty="0" err="1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rPr>
              <a:t>große</a:t>
            </a:r>
            <a:r>
              <a:rPr lang="en-US" sz="28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rPr>
              <a:t> Gemeinschaft auf der </a:t>
            </a:r>
            <a:r>
              <a:rPr lang="en-US" sz="2800" b="1" kern="1200" dirty="0" err="1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rPr>
              <a:t>ganzen</a:t>
            </a:r>
            <a:r>
              <a:rPr lang="en-US" sz="28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rPr>
              <a:t> Welt 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0" name="Picture 16" descr="25 altar boys spend three weeks serving at St Peter's Basilica - TVM News">
            <a:extLst>
              <a:ext uri="{FF2B5EF4-FFF2-40B4-BE49-F238E27FC236}">
                <a16:creationId xmlns:a16="http://schemas.microsoft.com/office/drawing/2014/main" id="{121F27A3-24B2-4563-B307-669B8802C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tar Boys - Mater Dei Catholic Parish">
            <a:extLst>
              <a:ext uri="{FF2B5EF4-FFF2-40B4-BE49-F238E27FC236}">
                <a16:creationId xmlns:a16="http://schemas.microsoft.com/office/drawing/2014/main" id="{708F7800-B2BA-45BF-B429-0F0E8A092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Oval 90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Altar Boys – RESURRECTION GREEK ORTHODOX CHURCH">
            <a:extLst>
              <a:ext uri="{FF2B5EF4-FFF2-40B4-BE49-F238E27FC236}">
                <a16:creationId xmlns:a16="http://schemas.microsoft.com/office/drawing/2014/main" id="{6007E79D-EC53-43DF-A615-BCAF7F758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 bwMode="auto">
          <a:xfrm>
            <a:off x="5525559" y="736363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66AED77-5199-48BD-A712-CF6C1C1B53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5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Weltkarte, Erde, Global, Kontinente, Welt">
            <a:extLst>
              <a:ext uri="{FF2B5EF4-FFF2-40B4-BE49-F238E27FC236}">
                <a16:creationId xmlns:a16="http://schemas.microsoft.com/office/drawing/2014/main" id="{967D4964-21BE-4DBD-8C31-03A11A120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81282" y="4174697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A487613-A654-47F3-83FB-615D5AD02080}"/>
              </a:ext>
            </a:extLst>
          </p:cNvPr>
          <p:cNvSpPr txBox="1"/>
          <p:nvPr/>
        </p:nvSpPr>
        <p:spPr>
          <a:xfrm>
            <a:off x="4464242" y="5291242"/>
            <a:ext cx="411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0" dirty="0" smtClean="0">
                <a:solidFill>
                  <a:srgbClr val="FF5050"/>
                </a:solidFill>
                <a:effectLst/>
                <a:latin typeface="Trebuchet MS" panose="020B0603020202020204" pitchFamily="34" charset="0"/>
              </a:rPr>
              <a:t>Über 350.000 Minis </a:t>
            </a:r>
            <a:r>
              <a:rPr lang="de-DE" b="1" i="0" dirty="0">
                <a:solidFill>
                  <a:srgbClr val="FF5050"/>
                </a:solidFill>
                <a:effectLst/>
                <a:latin typeface="Trebuchet MS" panose="020B0603020202020204" pitchFamily="34" charset="0"/>
              </a:rPr>
              <a:t>in Deutschland </a:t>
            </a:r>
          </a:p>
          <a:p>
            <a:pPr algn="ctr"/>
            <a:r>
              <a:rPr lang="de-DE" b="1" i="0" dirty="0">
                <a:solidFill>
                  <a:srgbClr val="FF5050"/>
                </a:solidFill>
                <a:effectLst/>
                <a:latin typeface="Trebuchet MS" panose="020B0603020202020204" pitchFamily="34" charset="0"/>
              </a:rPr>
              <a:t>30.000</a:t>
            </a:r>
            <a:r>
              <a:rPr lang="de-DE" b="0" i="0" dirty="0">
                <a:solidFill>
                  <a:srgbClr val="FF5050"/>
                </a:solidFill>
                <a:effectLst/>
                <a:latin typeface="Trebuchet MS" panose="020B0603020202020204" pitchFamily="34" charset="0"/>
              </a:rPr>
              <a:t> neue </a:t>
            </a:r>
            <a:r>
              <a:rPr lang="de-DE" b="0" i="0" dirty="0" smtClean="0">
                <a:solidFill>
                  <a:srgbClr val="FF5050"/>
                </a:solidFill>
                <a:effectLst/>
                <a:latin typeface="Trebuchet MS" panose="020B0603020202020204" pitchFamily="34" charset="0"/>
              </a:rPr>
              <a:t>Minis </a:t>
            </a:r>
            <a:r>
              <a:rPr lang="de-DE" b="0" i="0" dirty="0">
                <a:solidFill>
                  <a:srgbClr val="FF5050"/>
                </a:solidFill>
                <a:effectLst/>
                <a:latin typeface="Trebuchet MS" panose="020B0603020202020204" pitchFamily="34" charset="0"/>
              </a:rPr>
              <a:t>jährlich</a:t>
            </a:r>
          </a:p>
          <a:p>
            <a:pPr algn="ctr"/>
            <a:r>
              <a:rPr lang="de-DE" b="1" dirty="0">
                <a:solidFill>
                  <a:srgbClr val="FF5050"/>
                </a:solidFill>
                <a:latin typeface="Trebuchet MS" panose="020B0603020202020204" pitchFamily="34" charset="0"/>
              </a:rPr>
              <a:t>58.000</a:t>
            </a:r>
            <a:r>
              <a:rPr lang="de-DE" dirty="0">
                <a:solidFill>
                  <a:srgbClr val="FF5050"/>
                </a:solidFill>
                <a:latin typeface="Trebuchet MS" panose="020B0603020202020204" pitchFamily="34" charset="0"/>
              </a:rPr>
              <a:t> </a:t>
            </a:r>
            <a:r>
              <a:rPr lang="de-DE" dirty="0" smtClean="0">
                <a:solidFill>
                  <a:srgbClr val="FF5050"/>
                </a:solidFill>
                <a:latin typeface="Trebuchet MS" panose="020B0603020202020204" pitchFamily="34" charset="0"/>
              </a:rPr>
              <a:t>Gruppenleiter*innen </a:t>
            </a:r>
            <a:endParaRPr lang="de-DE" dirty="0">
              <a:solidFill>
                <a:srgbClr val="FF5050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5BE376CD-9605-4DEE-84B4-F138EE023740}"/>
              </a:ext>
            </a:extLst>
          </p:cNvPr>
          <p:cNvSpPr txBox="1">
            <a:spLocks/>
          </p:cNvSpPr>
          <p:nvPr/>
        </p:nvSpPr>
        <p:spPr>
          <a:xfrm>
            <a:off x="9243497" y="6097306"/>
            <a:ext cx="2904333" cy="71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500" dirty="0" smtClean="0"/>
              <a:t>Bildnachweise: </a:t>
            </a:r>
          </a:p>
          <a:p>
            <a:pPr algn="r"/>
            <a:r>
              <a:rPr lang="de-DE" sz="500" dirty="0" smtClean="0"/>
              <a:t>www.pixabay.de</a:t>
            </a:r>
            <a:br>
              <a:rPr lang="de-DE" sz="500" dirty="0" smtClean="0"/>
            </a:br>
            <a:r>
              <a:rPr lang="de-DE" sz="500" dirty="0"/>
              <a:t>https://cvresurrection.org/ministries/altar-boys/</a:t>
            </a:r>
            <a:br>
              <a:rPr lang="de-DE" sz="500" dirty="0"/>
            </a:br>
            <a:r>
              <a:rPr lang="de-DE" sz="500" dirty="0"/>
              <a:t> https://materdeiparish.com/parish-life/altar-boys/</a:t>
            </a:r>
            <a:br>
              <a:rPr lang="de-DE" sz="500" dirty="0"/>
            </a:br>
            <a:r>
              <a:rPr lang="de-DE" sz="500" dirty="0" smtClean="0"/>
              <a:t>https</a:t>
            </a:r>
            <a:r>
              <a:rPr lang="de-DE" sz="500" dirty="0"/>
              <a:t>://www.stjohnthebaptistcc.org/278</a:t>
            </a:r>
            <a:br>
              <a:rPr lang="de-DE" sz="500" dirty="0"/>
            </a:br>
            <a:r>
              <a:rPr lang="de-DE" sz="500" dirty="0"/>
              <a:t>https://www.tvm.com.mt/en/news/25-altar-boys-spend-three-weeks-serving-at-st-peters-basilica/</a:t>
            </a:r>
            <a:br>
              <a:rPr lang="de-DE" sz="500" dirty="0"/>
            </a:br>
            <a:r>
              <a:rPr lang="de-DE" sz="500" dirty="0"/>
              <a:t>https://church.mt/maltese-altar-boys-at-the-vatican/ </a:t>
            </a:r>
          </a:p>
          <a:p>
            <a:pPr algn="r"/>
            <a:endParaRPr lang="de-DE" sz="500" dirty="0" smtClean="0"/>
          </a:p>
          <a:p>
            <a:pPr algn="r"/>
            <a:endParaRPr lang="de-DE" sz="500" dirty="0" smtClean="0"/>
          </a:p>
          <a:p>
            <a:pPr algn="r"/>
            <a:endParaRPr lang="de-DE" sz="500" dirty="0" smtClean="0"/>
          </a:p>
          <a:p>
            <a:pPr algn="r"/>
            <a:endParaRPr lang="de-DE" sz="500" dirty="0" smtClean="0"/>
          </a:p>
          <a:p>
            <a:pPr algn="r"/>
            <a:endParaRPr lang="de-DE" sz="500" dirty="0"/>
          </a:p>
        </p:txBody>
      </p:sp>
    </p:spTree>
    <p:extLst>
      <p:ext uri="{BB962C8B-B14F-4D97-AF65-F5344CB8AC3E}">
        <p14:creationId xmlns:p14="http://schemas.microsoft.com/office/powerpoint/2010/main" val="2980367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326337C-6FD2-42B4-BE02-D15E463DD7E7}"/>
              </a:ext>
            </a:extLst>
          </p:cNvPr>
          <p:cNvSpPr txBox="1">
            <a:spLocks/>
          </p:cNvSpPr>
          <p:nvPr/>
        </p:nvSpPr>
        <p:spPr>
          <a:xfrm>
            <a:off x="470285" y="451576"/>
            <a:ext cx="9091749" cy="110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Was sind die Aufgaben eines Minis?</a:t>
            </a:r>
            <a:endParaRPr lang="de-DE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326337C-6FD2-42B4-BE02-D15E463DD7E7}"/>
              </a:ext>
            </a:extLst>
          </p:cNvPr>
          <p:cNvSpPr txBox="1">
            <a:spLocks/>
          </p:cNvSpPr>
          <p:nvPr/>
        </p:nvSpPr>
        <p:spPr>
          <a:xfrm>
            <a:off x="1024930" y="1424018"/>
            <a:ext cx="9187544" cy="110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Ministrantinnen und Ministranten helfen, dass ein Gottesdienst gelingt. Das geschieht durch eine Vielzahl von Diensten …</a:t>
            </a:r>
            <a:endParaRPr lang="de-DE" sz="2400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330622" y="3946589"/>
            <a:ext cx="2891686" cy="10101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9388119" y="2892466"/>
            <a:ext cx="2516040" cy="190100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654017" y="2518703"/>
            <a:ext cx="1723004" cy="15675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140762" y="4265416"/>
            <a:ext cx="1192858" cy="163074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7671133" y="2755586"/>
            <a:ext cx="1260913" cy="17363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780201" y="3826501"/>
            <a:ext cx="1450869" cy="159095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74113" y="2965432"/>
            <a:ext cx="1908445" cy="11474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794889" y="3428497"/>
            <a:ext cx="1023578" cy="137595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10243" y="4197749"/>
            <a:ext cx="2891686" cy="101019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13511" y="5730722"/>
            <a:ext cx="241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err="1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Leuchterdienst</a:t>
            </a:r>
            <a:r>
              <a:rPr lang="de-DE" sz="16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br>
              <a:rPr lang="de-DE" sz="16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de-DE" sz="16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(z.B. beim Evangelium)</a:t>
            </a:r>
            <a:endParaRPr lang="de-DE" i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471479" y="3873574"/>
            <a:ext cx="2418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Kollekte sammeln</a:t>
            </a:r>
            <a:endParaRPr lang="de-DE" i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28072" y="5577619"/>
            <a:ext cx="241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Läuten der Wandlungsglocken</a:t>
            </a:r>
            <a:endParaRPr lang="de-DE" i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96518" y="5293363"/>
            <a:ext cx="241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Gabenbereitung (Altardienst)</a:t>
            </a:r>
            <a:endParaRPr lang="de-DE" i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532816" y="4874707"/>
            <a:ext cx="2418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Weihrauchdienst</a:t>
            </a:r>
            <a:endParaRPr lang="de-DE" i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576122" y="6072316"/>
            <a:ext cx="318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… und vieles mehr!</a:t>
            </a:r>
          </a:p>
        </p:txBody>
      </p:sp>
    </p:spTree>
    <p:extLst>
      <p:ext uri="{BB962C8B-B14F-4D97-AF65-F5344CB8AC3E}">
        <p14:creationId xmlns:p14="http://schemas.microsoft.com/office/powerpoint/2010/main" val="1698583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CD3A599-AB1E-4E7A-BCBF-FB0D32EA03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5" y="3481859"/>
            <a:ext cx="3050107" cy="278866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87A69B3-B898-458E-B17D-96634AB6C222}"/>
              </a:ext>
            </a:extLst>
          </p:cNvPr>
          <p:cNvSpPr txBox="1"/>
          <p:nvPr/>
        </p:nvSpPr>
        <p:spPr>
          <a:xfrm>
            <a:off x="4593942" y="4385837"/>
            <a:ext cx="3845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Vor Personen stehen</a:t>
            </a:r>
          </a:p>
          <a:p>
            <a:pPr marL="285750" indent="-285750">
              <a:buFontTx/>
              <a:buChar char="-"/>
            </a:pPr>
            <a:r>
              <a:rPr lang="de-DE" sz="2400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Vor Personen sprechen</a:t>
            </a:r>
          </a:p>
          <a:p>
            <a:pPr marL="285750" indent="-285750">
              <a:buFontTx/>
              <a:buChar char="-"/>
            </a:pPr>
            <a:r>
              <a:rPr lang="de-DE" sz="2400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Körperhaltung</a:t>
            </a:r>
            <a:r>
              <a:rPr lang="de-DE" sz="24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/-sprache</a:t>
            </a:r>
            <a:endParaRPr lang="de-DE" sz="2400" i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072" y="870857"/>
            <a:ext cx="2738845" cy="4108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Untertitel 2">
            <a:extLst>
              <a:ext uri="{FF2B5EF4-FFF2-40B4-BE49-F238E27FC236}">
                <a16:creationId xmlns:a16="http://schemas.microsoft.com/office/drawing/2014/main" id="{C5EA1A8F-D11F-42BF-82B2-F2271514B950}"/>
              </a:ext>
            </a:extLst>
          </p:cNvPr>
          <p:cNvSpPr txBox="1">
            <a:spLocks/>
          </p:cNvSpPr>
          <p:nvPr/>
        </p:nvSpPr>
        <p:spPr>
          <a:xfrm>
            <a:off x="487680" y="708170"/>
            <a:ext cx="7733211" cy="1165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Was kann mein Kind </a:t>
            </a:r>
            <a:br>
              <a:rPr lang="de-DE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vom Ministrieren für das Leben lernen?</a:t>
            </a:r>
            <a:endParaRPr lang="de-D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t="25325" r="8777" b="8312"/>
          <a:stretch/>
        </p:blipFill>
        <p:spPr>
          <a:xfrm rot="20932429">
            <a:off x="2494619" y="2278822"/>
            <a:ext cx="5807327" cy="19935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20435060">
            <a:off x="3467922" y="2930146"/>
            <a:ext cx="352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Selbstbewusstsein</a:t>
            </a:r>
          </a:p>
        </p:txBody>
      </p:sp>
    </p:spTree>
    <p:extLst>
      <p:ext uri="{BB962C8B-B14F-4D97-AF65-F5344CB8AC3E}">
        <p14:creationId xmlns:p14="http://schemas.microsoft.com/office/powerpoint/2010/main" val="125727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87A69B3-B898-458E-B17D-96634AB6C222}"/>
              </a:ext>
            </a:extLst>
          </p:cNvPr>
          <p:cNvSpPr txBox="1"/>
          <p:nvPr/>
        </p:nvSpPr>
        <p:spPr>
          <a:xfrm>
            <a:off x="4205494" y="4601790"/>
            <a:ext cx="4006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Soziale Interaktion</a:t>
            </a:r>
          </a:p>
          <a:p>
            <a:pPr marL="285750" indent="-285750">
              <a:buFontTx/>
              <a:buChar char="-"/>
            </a:pPr>
            <a:r>
              <a:rPr lang="de-DE" sz="2400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Auf Augenhöhe begegnen</a:t>
            </a:r>
          </a:p>
          <a:p>
            <a:pPr marL="285750" indent="-285750">
              <a:buFontTx/>
              <a:buChar char="-"/>
            </a:pPr>
            <a:r>
              <a:rPr lang="de-DE" sz="24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Freundschaften schließen</a:t>
            </a:r>
            <a:endParaRPr lang="de-DE" sz="2400" i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183" y="1872343"/>
            <a:ext cx="3635997" cy="2423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Untertitel 2">
            <a:extLst>
              <a:ext uri="{FF2B5EF4-FFF2-40B4-BE49-F238E27FC236}">
                <a16:creationId xmlns:a16="http://schemas.microsoft.com/office/drawing/2014/main" id="{C5EA1A8F-D11F-42BF-82B2-F2271514B950}"/>
              </a:ext>
            </a:extLst>
          </p:cNvPr>
          <p:cNvSpPr txBox="1">
            <a:spLocks/>
          </p:cNvSpPr>
          <p:nvPr/>
        </p:nvSpPr>
        <p:spPr>
          <a:xfrm>
            <a:off x="478972" y="706608"/>
            <a:ext cx="7733211" cy="1165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Was kann mein Kind </a:t>
            </a:r>
            <a:br>
              <a:rPr lang="de-DE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vom Ministrieren für das Leben lernen?</a:t>
            </a:r>
            <a:endParaRPr lang="de-D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CD3A599-AB1E-4E7A-BCBF-FB0D32EA03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5" y="3481859"/>
            <a:ext cx="3050107" cy="27886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t="25325" r="8777" b="8312"/>
          <a:stretch/>
        </p:blipFill>
        <p:spPr>
          <a:xfrm rot="20932429">
            <a:off x="2494619" y="2278822"/>
            <a:ext cx="5807327" cy="199358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20435060">
            <a:off x="3462030" y="2864927"/>
            <a:ext cx="372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Gemeinschaft</a:t>
            </a:r>
            <a:r>
              <a:rPr lang="de-DE" sz="2800" b="1" i="1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de-DE" sz="2400" b="1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spüren</a:t>
            </a:r>
          </a:p>
        </p:txBody>
      </p:sp>
    </p:spTree>
    <p:extLst>
      <p:ext uri="{BB962C8B-B14F-4D97-AF65-F5344CB8AC3E}">
        <p14:creationId xmlns:p14="http://schemas.microsoft.com/office/powerpoint/2010/main" val="3212617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87A69B3-B898-458E-B17D-96634AB6C222}"/>
              </a:ext>
            </a:extLst>
          </p:cNvPr>
          <p:cNvSpPr txBox="1"/>
          <p:nvPr/>
        </p:nvSpPr>
        <p:spPr>
          <a:xfrm>
            <a:off x="4633046" y="4439841"/>
            <a:ext cx="366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Aufgaben übernehmen</a:t>
            </a:r>
          </a:p>
          <a:p>
            <a:pPr marL="285750" indent="-285750">
              <a:buFontTx/>
              <a:buChar char="-"/>
            </a:pPr>
            <a:r>
              <a:rPr lang="de-DE" sz="2400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Verantwortung </a:t>
            </a:r>
            <a:r>
              <a:rPr lang="de-DE" sz="24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tragen</a:t>
            </a:r>
          </a:p>
          <a:p>
            <a:pPr marL="285750" indent="-285750">
              <a:buFontTx/>
              <a:buChar char="-"/>
            </a:pPr>
            <a:r>
              <a:rPr lang="de-DE" sz="24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Gewissenhaft sein</a:t>
            </a:r>
            <a:endParaRPr lang="de-DE" sz="2400" i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81" y="980452"/>
            <a:ext cx="2517674" cy="3776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Untertitel 2">
            <a:extLst>
              <a:ext uri="{FF2B5EF4-FFF2-40B4-BE49-F238E27FC236}">
                <a16:creationId xmlns:a16="http://schemas.microsoft.com/office/drawing/2014/main" id="{C5EA1A8F-D11F-42BF-82B2-F2271514B950}"/>
              </a:ext>
            </a:extLst>
          </p:cNvPr>
          <p:cNvSpPr txBox="1">
            <a:spLocks/>
          </p:cNvSpPr>
          <p:nvPr/>
        </p:nvSpPr>
        <p:spPr>
          <a:xfrm>
            <a:off x="478972" y="706608"/>
            <a:ext cx="7733211" cy="1165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Was kann mein Kind </a:t>
            </a:r>
            <a:br>
              <a:rPr lang="de-DE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vom Ministrieren für das Leben lernen?</a:t>
            </a:r>
            <a:endParaRPr lang="de-D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CD3A599-AB1E-4E7A-BCBF-FB0D32EA03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5" y="3481859"/>
            <a:ext cx="3050107" cy="27886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t="25325" r="8777" b="8312"/>
          <a:stretch/>
        </p:blipFill>
        <p:spPr>
          <a:xfrm rot="20932429">
            <a:off x="2494619" y="2278822"/>
            <a:ext cx="5807327" cy="199358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20435060">
            <a:off x="3467922" y="2930146"/>
            <a:ext cx="352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Verantwortung</a:t>
            </a:r>
          </a:p>
        </p:txBody>
      </p:sp>
    </p:spTree>
    <p:extLst>
      <p:ext uri="{BB962C8B-B14F-4D97-AF65-F5344CB8AC3E}">
        <p14:creationId xmlns:p14="http://schemas.microsoft.com/office/powerpoint/2010/main" val="114264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50" y="2168433"/>
            <a:ext cx="2015589" cy="3023383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129064"/>
            <a:ext cx="2701879" cy="1801252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245" y="377845"/>
            <a:ext cx="1928651" cy="2892977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69" y="4125093"/>
            <a:ext cx="2707835" cy="1805223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19" y="1593232"/>
            <a:ext cx="2897702" cy="1931802"/>
          </a:xfrm>
          <a:prstGeom prst="ellipse">
            <a:avLst/>
          </a:prstGeom>
          <a:ln w="63500" cap="rnd">
            <a:solidFill>
              <a:schemeClr val="bg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C5EA1A8F-D11F-42BF-82B2-F2271514B950}"/>
              </a:ext>
            </a:extLst>
          </p:cNvPr>
          <p:cNvSpPr txBox="1">
            <a:spLocks/>
          </p:cNvSpPr>
          <p:nvPr/>
        </p:nvSpPr>
        <p:spPr>
          <a:xfrm>
            <a:off x="462525" y="521514"/>
            <a:ext cx="7733211" cy="1165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Was bringt Ministrieren noch?</a:t>
            </a:r>
            <a:endParaRPr lang="de-D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2525" y="6250572"/>
            <a:ext cx="2061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Freizeitausgleich</a:t>
            </a:r>
            <a:endParaRPr lang="de-DE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95333" y="3878159"/>
            <a:ext cx="2061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Zuverlässigkeit</a:t>
            </a:r>
            <a:endParaRPr lang="de-DE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03840" y="6210870"/>
            <a:ext cx="2557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Kein </a:t>
            </a:r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Leistungsdruck</a:t>
            </a:r>
            <a:endParaRPr lang="de-DE" sz="1600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451654" y="5461668"/>
            <a:ext cx="244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Entwicklung der </a:t>
            </a:r>
            <a:b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eigenen Spiritualität</a:t>
            </a:r>
            <a:endParaRPr lang="de-DE" sz="1600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849245" y="3680124"/>
            <a:ext cx="2061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Gespür für Rituale</a:t>
            </a:r>
            <a:endParaRPr lang="de-DE" sz="1600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4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>
            <a:extLst>
              <a:ext uri="{FF2B5EF4-FFF2-40B4-BE49-F238E27FC236}">
                <a16:creationId xmlns:a16="http://schemas.microsoft.com/office/drawing/2014/main" id="{C5EA1A8F-D11F-42BF-82B2-F2271514B950}"/>
              </a:ext>
            </a:extLst>
          </p:cNvPr>
          <p:cNvSpPr txBox="1">
            <a:spLocks/>
          </p:cNvSpPr>
          <p:nvPr/>
        </p:nvSpPr>
        <p:spPr>
          <a:xfrm>
            <a:off x="418012" y="523728"/>
            <a:ext cx="8290559" cy="1235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Ministrieren konkret bei uns in &lt;&lt;Name&gt;&gt;</a:t>
            </a:r>
            <a:endParaRPr lang="de-D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7A69B3-B898-458E-B17D-96634AB6C222}"/>
              </a:ext>
            </a:extLst>
          </p:cNvPr>
          <p:cNvSpPr txBox="1"/>
          <p:nvPr/>
        </p:nvSpPr>
        <p:spPr>
          <a:xfrm>
            <a:off x="992030" y="1588624"/>
            <a:ext cx="9789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Es ist nicht schlimm, wenn man einen Fehler macht beim </a:t>
            </a:r>
            <a:r>
              <a:rPr lang="de-DE" sz="24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Ministrieren</a:t>
            </a:r>
          </a:p>
          <a:p>
            <a:pPr marL="285750" indent="-285750">
              <a:buFontTx/>
              <a:buChar char="-"/>
            </a:pPr>
            <a:endParaRPr lang="de-DE" sz="2400" i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4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Wie </a:t>
            </a:r>
            <a:r>
              <a:rPr lang="de-DE" sz="24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häufig wird man eingeteilt?</a:t>
            </a:r>
            <a:endParaRPr lang="de-DE" sz="2400" i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sz="2400" i="1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4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Wie wird eingeteilt?</a:t>
            </a:r>
          </a:p>
          <a:p>
            <a:pPr marL="285750" indent="-285750">
              <a:buFontTx/>
              <a:buChar char="-"/>
            </a:pPr>
            <a:endParaRPr lang="de-DE" sz="2400" i="1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4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Gibt es einen Dresscode fürs Ministrieren?</a:t>
            </a:r>
          </a:p>
          <a:p>
            <a:pPr marL="285750" indent="-285750">
              <a:buFontTx/>
              <a:buChar char="-"/>
            </a:pPr>
            <a:endParaRPr lang="de-DE" sz="2400" i="1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4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Wann muss man spätestens vor dem Gottesdienst da sein?</a:t>
            </a:r>
          </a:p>
          <a:p>
            <a:pPr marL="285750" indent="-285750">
              <a:buFontTx/>
              <a:buChar char="-"/>
            </a:pPr>
            <a:endParaRPr lang="de-DE" sz="2400" i="1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400" i="1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Ggf. weitere Fragen aus der Erfahrung einfügen</a:t>
            </a:r>
            <a:endParaRPr lang="de-DE" sz="2400" i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7A69B3-B898-458E-B17D-96634AB6C222}"/>
              </a:ext>
            </a:extLst>
          </p:cNvPr>
          <p:cNvSpPr txBox="1"/>
          <p:nvPr/>
        </p:nvSpPr>
        <p:spPr>
          <a:xfrm rot="20374568">
            <a:off x="8608759" y="2193353"/>
            <a:ext cx="3278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Bitte die Fragen auf dieser Folie vor der Präsentation beantworten, den Namen der Pfarrei eintragen </a:t>
            </a:r>
            <a:br>
              <a:rPr lang="de-DE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de-DE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(und dieses Textfeld löschen </a:t>
            </a:r>
            <a:r>
              <a:rPr lang="de-DE" i="1" dirty="0" smtClean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)</a:t>
            </a:r>
            <a:endParaRPr lang="de-DE" i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71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>
            <a:extLst>
              <a:ext uri="{FF2B5EF4-FFF2-40B4-BE49-F238E27FC236}">
                <a16:creationId xmlns:a16="http://schemas.microsoft.com/office/drawing/2014/main" id="{C5EA1A8F-D11F-42BF-82B2-F2271514B950}"/>
              </a:ext>
            </a:extLst>
          </p:cNvPr>
          <p:cNvSpPr txBox="1">
            <a:spLocks/>
          </p:cNvSpPr>
          <p:nvPr/>
        </p:nvSpPr>
        <p:spPr>
          <a:xfrm>
            <a:off x="436400" y="443137"/>
            <a:ext cx="8019623" cy="1165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Was noch? Diese Aktionen gibt es für Minis in der Pfarrei &lt;&lt;Name&gt;&gt;</a:t>
            </a:r>
            <a:endParaRPr lang="de-D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Rahmen 2"/>
          <p:cNvSpPr/>
          <p:nvPr/>
        </p:nvSpPr>
        <p:spPr>
          <a:xfrm rot="21397838">
            <a:off x="542838" y="2029098"/>
            <a:ext cx="2394857" cy="3692434"/>
          </a:xfrm>
          <a:prstGeom prst="frame">
            <a:avLst>
              <a:gd name="adj1" fmla="val 4526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Rahmen 3"/>
          <p:cNvSpPr/>
          <p:nvPr/>
        </p:nvSpPr>
        <p:spPr>
          <a:xfrm rot="15216640">
            <a:off x="4180500" y="1014730"/>
            <a:ext cx="2394857" cy="3692434"/>
          </a:xfrm>
          <a:prstGeom prst="frame">
            <a:avLst>
              <a:gd name="adj1" fmla="val 4526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ahmen 4"/>
          <p:cNvSpPr/>
          <p:nvPr/>
        </p:nvSpPr>
        <p:spPr>
          <a:xfrm rot="5707616">
            <a:off x="6792516" y="3830839"/>
            <a:ext cx="1818691" cy="2854984"/>
          </a:xfrm>
          <a:prstGeom prst="frame">
            <a:avLst>
              <a:gd name="adj1" fmla="val 4526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ahmen 5"/>
          <p:cNvSpPr/>
          <p:nvPr/>
        </p:nvSpPr>
        <p:spPr>
          <a:xfrm rot="21397838">
            <a:off x="8787189" y="226424"/>
            <a:ext cx="2394857" cy="3692434"/>
          </a:xfrm>
          <a:prstGeom prst="frame">
            <a:avLst>
              <a:gd name="adj1" fmla="val 4526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20594901">
            <a:off x="3747954" y="1920982"/>
            <a:ext cx="325995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Hier sollen Bilder von eigenen Veranstaltungen eingefügt und die leeren Rahmen gelöscht werden. 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>Wichtig:</a:t>
            </a:r>
            <a:r>
              <a:rPr lang="de-DE" sz="1600" dirty="0" smtClean="0">
                <a:solidFill>
                  <a:srgbClr val="FF0000"/>
                </a:solidFill>
              </a:rPr>
              <a:t> Bitte vorher Bildrechte klären!</a:t>
            </a:r>
            <a:br>
              <a:rPr lang="de-DE" sz="1600" dirty="0" smtClean="0">
                <a:solidFill>
                  <a:srgbClr val="FF0000"/>
                </a:solidFill>
              </a:rPr>
            </a:br>
            <a:r>
              <a:rPr lang="de-DE" sz="1600" dirty="0" smtClean="0">
                <a:solidFill>
                  <a:srgbClr val="FF0000"/>
                </a:solidFill>
              </a:rPr>
              <a:t>Und natürlich nicht vergessen, den Namen der Pfarrei zu ergänzen.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21407412">
            <a:off x="805222" y="5709726"/>
            <a:ext cx="2061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Bezeichnung </a:t>
            </a:r>
            <a:r>
              <a:rPr lang="de-DE" sz="16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der Aktion hier einfügen</a:t>
            </a:r>
            <a:endParaRPr lang="de-DE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20646022">
            <a:off x="4159960" y="4034127"/>
            <a:ext cx="289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Bezeichnung der Aktion hier einfügen</a:t>
            </a:r>
            <a:endParaRPr lang="de-DE" sz="1600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21407412">
            <a:off x="9089780" y="3888617"/>
            <a:ext cx="2061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Bezeichnung der Aktion hier einfügen</a:t>
            </a:r>
            <a:endParaRPr lang="de-DE" sz="1600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rot="308351">
            <a:off x="6010537" y="6160823"/>
            <a:ext cx="304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Bezeichnung der Aktion hier einfügen</a:t>
            </a:r>
            <a:endParaRPr lang="de-DE" sz="1600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17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284</Words>
  <Application>Microsoft Office PowerPoint</Application>
  <PresentationFormat>Breitbild</PresentationFormat>
  <Paragraphs>66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Wingdings</vt:lpstr>
      <vt:lpstr>Office</vt:lpstr>
      <vt:lpstr>Was es heißt, Ministrant*in in &lt;&lt;Name Pfarrei&gt;&gt; zu sein?!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Lang, Marina</dc:creator>
  <cp:lastModifiedBy>Tobias Bienert</cp:lastModifiedBy>
  <cp:revision>39</cp:revision>
  <dcterms:created xsi:type="dcterms:W3CDTF">2021-03-10T09:56:29Z</dcterms:created>
  <dcterms:modified xsi:type="dcterms:W3CDTF">2021-06-18T14:33:37Z</dcterms:modified>
</cp:coreProperties>
</file>