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1"/>
  </p:notesMasterIdLst>
  <p:handoutMasterIdLst>
    <p:handoutMasterId r:id="rId42"/>
  </p:handoutMasterIdLst>
  <p:sldIdLst>
    <p:sldId id="256" r:id="rId3"/>
    <p:sldId id="281" r:id="rId4"/>
    <p:sldId id="298" r:id="rId5"/>
    <p:sldId id="297" r:id="rId6"/>
    <p:sldId id="296" r:id="rId7"/>
    <p:sldId id="282" r:id="rId8"/>
    <p:sldId id="290" r:id="rId9"/>
    <p:sldId id="291" r:id="rId10"/>
    <p:sldId id="299" r:id="rId11"/>
    <p:sldId id="266" r:id="rId12"/>
    <p:sldId id="285" r:id="rId13"/>
    <p:sldId id="304" r:id="rId14"/>
    <p:sldId id="308" r:id="rId15"/>
    <p:sldId id="309" r:id="rId16"/>
    <p:sldId id="312" r:id="rId17"/>
    <p:sldId id="313" r:id="rId18"/>
    <p:sldId id="307" r:id="rId19"/>
    <p:sldId id="258" r:id="rId20"/>
    <p:sldId id="294" r:id="rId21"/>
    <p:sldId id="295" r:id="rId22"/>
    <p:sldId id="292" r:id="rId23"/>
    <p:sldId id="276" r:id="rId24"/>
    <p:sldId id="300" r:id="rId25"/>
    <p:sldId id="301" r:id="rId26"/>
    <p:sldId id="302" r:id="rId27"/>
    <p:sldId id="303" r:id="rId28"/>
    <p:sldId id="310" r:id="rId29"/>
    <p:sldId id="269" r:id="rId30"/>
    <p:sldId id="314" r:id="rId31"/>
    <p:sldId id="277" r:id="rId32"/>
    <p:sldId id="268" r:id="rId33"/>
    <p:sldId id="278" r:id="rId34"/>
    <p:sldId id="293" r:id="rId35"/>
    <p:sldId id="306" r:id="rId36"/>
    <p:sldId id="261" r:id="rId37"/>
    <p:sldId id="311" r:id="rId38"/>
    <p:sldId id="305" r:id="rId39"/>
    <p:sldId id="286" r:id="rId40"/>
  </p:sldIdLst>
  <p:sldSz cx="12192000" cy="6858000"/>
  <p:notesSz cx="9925050" cy="67929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0855" cy="340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21898" y="1"/>
            <a:ext cx="4300855" cy="340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F9E5A-35AF-44F8-B011-2545049ADF7C}" type="datetimeFigureOut">
              <a:rPr lang="de-DE" smtClean="0"/>
              <a:t>12.06.2024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6452089"/>
            <a:ext cx="4300855" cy="340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21898" y="6452089"/>
            <a:ext cx="4300855" cy="340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19AA98-0436-41B6-8953-91E1BFF9A2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37926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0855" cy="340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1898" y="1"/>
            <a:ext cx="4300855" cy="340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AD13B8-698C-4EEA-AE92-0049971C20BB}" type="datetimeFigureOut">
              <a:rPr lang="de-DE" smtClean="0"/>
              <a:t>12.06.2024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6700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505" y="3269089"/>
            <a:ext cx="7940040" cy="267471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452089"/>
            <a:ext cx="4300855" cy="340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1898" y="6452089"/>
            <a:ext cx="4300855" cy="340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7416A5-2F66-4F59-9E75-1BD8D7A082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8403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230CFA-805A-4FD3-B3A0-DAAA5993DA1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5228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230CFA-805A-4FD3-B3A0-DAAA5993DA1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5232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0CFC-F736-474D-8D17-DAFE3BE191E2}" type="datetimeFigureOut">
              <a:rPr lang="de-DE" smtClean="0"/>
              <a:t>12.06.2024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4430-911F-4396-904E-B504289439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686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0CFC-F736-474D-8D17-DAFE3BE191E2}" type="datetimeFigureOut">
              <a:rPr lang="de-DE" smtClean="0"/>
              <a:t>12.06.2024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4430-911F-4396-904E-B504289439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422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0CFC-F736-474D-8D17-DAFE3BE191E2}" type="datetimeFigureOut">
              <a:rPr lang="de-DE" smtClean="0"/>
              <a:t>12.06.2024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4430-911F-4396-904E-B504289439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965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0CFC-F736-474D-8D17-DAFE3BE191E2}" type="datetimeFigureOut">
              <a:rPr lang="de-DE" smtClean="0"/>
              <a:t>12.06.2024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4430-911F-4396-904E-B504289439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335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0CFC-F736-474D-8D17-DAFE3BE191E2}" type="datetimeFigureOut">
              <a:rPr lang="de-DE" smtClean="0"/>
              <a:t>12.06.2024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4430-911F-4396-904E-B504289439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090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0CFC-F736-474D-8D17-DAFE3BE191E2}" type="datetimeFigureOut">
              <a:rPr lang="de-DE" smtClean="0"/>
              <a:t>12.06.2024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4430-911F-4396-904E-B504289439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765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0CFC-F736-474D-8D17-DAFE3BE191E2}" type="datetimeFigureOut">
              <a:rPr lang="de-DE" smtClean="0"/>
              <a:t>12.06.2024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4430-911F-4396-904E-B504289439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135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0CFC-F736-474D-8D17-DAFE3BE191E2}" type="datetimeFigureOut">
              <a:rPr lang="de-DE" smtClean="0"/>
              <a:t>12.06.2024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4430-911F-4396-904E-B504289439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633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0CFC-F736-474D-8D17-DAFE3BE191E2}" type="datetimeFigureOut">
              <a:rPr lang="de-DE" smtClean="0"/>
              <a:t>12.06.2024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4430-911F-4396-904E-B504289439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914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0CFC-F736-474D-8D17-DAFE3BE191E2}" type="datetimeFigureOut">
              <a:rPr lang="de-DE" smtClean="0"/>
              <a:t>12.06.2024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4430-911F-4396-904E-B504289439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905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0CFC-F736-474D-8D17-DAFE3BE191E2}" type="datetimeFigureOut">
              <a:rPr lang="de-DE" smtClean="0"/>
              <a:t>12.06.2024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4430-911F-4396-904E-B504289439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597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winkliges Dreieck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Bildplatzhalt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 title="Titel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Untertitel 2" title="Untertitel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e-DE" noProof="0" dirty="0"/>
              <a:t>UNTERTITEL DURCH KLICKEN BEARBEITEN</a:t>
            </a:r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03743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winkliges Dreieck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Parallelogram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el 1" title="Titel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de-DE" noProof="0" dirty="0"/>
              <a:t>Titelmasterformat durch Klicken bearbeiten</a:t>
            </a:r>
          </a:p>
        </p:txBody>
      </p:sp>
      <p:sp>
        <p:nvSpPr>
          <p:cNvPr id="101" name="Textplatzhalter 2" title="Untertitel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 dirty="0"/>
              <a:t>TEXTMASTERFORMATE BEARBEITEN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Bildplatzhalt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07230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 title="Aufzählungszeichen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de-DE" noProof="0" smtClean="0"/>
              <a:t>Formatvorlagen des Textmasters bearbeiten</a:t>
            </a:r>
          </a:p>
          <a:p>
            <a:pPr lvl="1" rtl="0"/>
            <a:r>
              <a:rPr lang="de-DE" noProof="0" smtClean="0"/>
              <a:t>Zweite Ebene</a:t>
            </a:r>
          </a:p>
          <a:p>
            <a:pPr lvl="2" rtl="0"/>
            <a:r>
              <a:rPr lang="de-DE" noProof="0" smtClean="0"/>
              <a:t>Dritte Ebene</a:t>
            </a:r>
          </a:p>
          <a:p>
            <a:pPr lvl="3" rtl="0"/>
            <a:r>
              <a:rPr lang="de-DE" noProof="0" smtClean="0"/>
              <a:t>Vierte Ebene</a:t>
            </a:r>
          </a:p>
          <a:p>
            <a:pPr lvl="4" rtl="0"/>
            <a:r>
              <a:rPr lang="de-DE" noProof="0" smtClean="0"/>
              <a:t>Fünfte Ebene</a:t>
            </a:r>
            <a:endParaRPr lang="de-DE" noProof="0" dirty="0"/>
          </a:p>
        </p:txBody>
      </p:sp>
      <p:sp>
        <p:nvSpPr>
          <p:cNvPr id="24" name="Rechtwinkliges Dreieck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Parallelogram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platzhalter 4" title="Untertitel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de-DE" noProof="0" dirty="0"/>
              <a:t>UNTERTITELFORMAT DURCH KLICKEN BEARBEITEN</a:t>
            </a:r>
          </a:p>
        </p:txBody>
      </p:sp>
      <p:sp>
        <p:nvSpPr>
          <p:cNvPr id="2" name="Titel 1" title="Titel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 noProof="0" dirty="0"/>
              <a:t>Zum Bearbeiten klicken </a:t>
            </a:r>
            <a:br>
              <a:rPr lang="de-DE" noProof="0" dirty="0"/>
            </a:br>
            <a:r>
              <a:rPr lang="de-DE" noProof="0" dirty="0"/>
              <a:t>Titelmasterformat </a:t>
            </a:r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Fußzeile hinzufügen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772963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winkliges Dreieck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rtlCol="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3" name="Inhaltsplatzhalter 2" title="Aufzählungszeichen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de-DE" noProof="0" smtClean="0"/>
              <a:t>Formatvorlagen des Textmasters bearbeiten</a:t>
            </a:r>
          </a:p>
          <a:p>
            <a:pPr lvl="1" rtl="0"/>
            <a:r>
              <a:rPr lang="de-DE" noProof="0" smtClean="0"/>
              <a:t>Zweite Ebene</a:t>
            </a:r>
          </a:p>
          <a:p>
            <a:pPr lvl="2" rtl="0"/>
            <a:r>
              <a:rPr lang="de-DE" noProof="0" smtClean="0"/>
              <a:t>Dritte Ebene</a:t>
            </a:r>
          </a:p>
          <a:p>
            <a:pPr lvl="3" rtl="0"/>
            <a:r>
              <a:rPr lang="de-DE" noProof="0" smtClean="0"/>
              <a:t>Vierte Ebene</a:t>
            </a:r>
          </a:p>
          <a:p>
            <a:pPr lvl="4" rtl="0"/>
            <a:r>
              <a:rPr lang="de-DE" noProof="0" smtClean="0"/>
              <a:t>Fünfte Ebene</a:t>
            </a:r>
            <a:endParaRPr lang="de-DE" noProof="0" dirty="0"/>
          </a:p>
        </p:txBody>
      </p:sp>
      <p:sp>
        <p:nvSpPr>
          <p:cNvPr id="25" name="Parallelogram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platzhalter 4" title="Untertitel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de-DE" noProof="0" dirty="0"/>
              <a:t>UNTERTITELFORMAT DURCH KLICKEN BEARBEITEN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400" b="1" i="0" u="none" strike="noStrike" kern="1200" cap="none" spc="0" normalizeH="0" baseline="0" noProof="0" dirty="0">
                <a:ln>
                  <a:noFill/>
                </a:ln>
                <a:solidFill>
                  <a:srgbClr val="00194C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FR</a:t>
            </a:r>
          </a:p>
        </p:txBody>
      </p:sp>
      <p:sp>
        <p:nvSpPr>
          <p:cNvPr id="19" name="Titel 1" title="Titel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 noProof="0" dirty="0"/>
              <a:t>Zum Bearbeiten klicken </a:t>
            </a:r>
            <a:br>
              <a:rPr lang="de-DE" noProof="0" dirty="0"/>
            </a:br>
            <a:r>
              <a:rPr lang="de-DE" noProof="0" dirty="0"/>
              <a:t>Titelmasterformat 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Fußzeile hinzufügen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61825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er Streifen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Textplatzhalt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 smtClean="0"/>
              <a:t>Formatvorlagen des Textmasters bearbeiten</a:t>
            </a:r>
          </a:p>
        </p:txBody>
      </p:sp>
      <p:sp>
        <p:nvSpPr>
          <p:cNvPr id="18" name="Inhaltsplatzhalter 3" title="Aufzählungszeichen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 rtl="0">
              <a:buClr>
                <a:schemeClr val="accent2"/>
              </a:buClr>
            </a:pPr>
            <a:r>
              <a:rPr lang="de-DE" noProof="0" smtClean="0"/>
              <a:t>Formatvorlagen des Textmasters bearbeiten</a:t>
            </a:r>
          </a:p>
          <a:p>
            <a:pPr lvl="1" rtl="0">
              <a:buClr>
                <a:schemeClr val="accent2"/>
              </a:buClr>
            </a:pPr>
            <a:r>
              <a:rPr lang="de-DE" noProof="0" smtClean="0"/>
              <a:t>Zweite Ebene</a:t>
            </a:r>
          </a:p>
          <a:p>
            <a:pPr lvl="2" rtl="0">
              <a:buClr>
                <a:schemeClr val="accent2"/>
              </a:buClr>
            </a:pPr>
            <a:r>
              <a:rPr lang="de-DE" noProof="0" smtClean="0"/>
              <a:t>Dritte Ebene</a:t>
            </a:r>
          </a:p>
          <a:p>
            <a:pPr lvl="3" rtl="0">
              <a:buClr>
                <a:schemeClr val="accent2"/>
              </a:buClr>
            </a:pPr>
            <a:r>
              <a:rPr lang="de-DE" noProof="0" smtClean="0"/>
              <a:t>Vierte Ebene</a:t>
            </a:r>
          </a:p>
          <a:p>
            <a:pPr lvl="4" rtl="0">
              <a:buClr>
                <a:schemeClr val="accent2"/>
              </a:buClr>
            </a:pPr>
            <a:r>
              <a:rPr lang="de-DE" noProof="0" smtClean="0"/>
              <a:t>Fünfte Ebene</a:t>
            </a:r>
            <a:endParaRPr lang="de-DE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 smtClean="0"/>
              <a:t>Formatvorlagen des Textmasters bearbeiten</a:t>
            </a:r>
          </a:p>
        </p:txBody>
      </p:sp>
      <p:sp>
        <p:nvSpPr>
          <p:cNvPr id="20" name="Inhaltsplatzhalter 5" title="Aufzählungszeichen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 rtl="0">
              <a:buClr>
                <a:schemeClr val="accent2"/>
              </a:buClr>
            </a:pPr>
            <a:r>
              <a:rPr lang="de-DE" noProof="0" smtClean="0"/>
              <a:t>Formatvorlagen des Textmasters bearbeiten</a:t>
            </a:r>
          </a:p>
          <a:p>
            <a:pPr lvl="1" rtl="0">
              <a:buClr>
                <a:schemeClr val="accent2"/>
              </a:buClr>
            </a:pPr>
            <a:r>
              <a:rPr lang="de-DE" noProof="0" smtClean="0"/>
              <a:t>Zweite Ebene</a:t>
            </a:r>
          </a:p>
          <a:p>
            <a:pPr lvl="2" rtl="0">
              <a:buClr>
                <a:schemeClr val="accent2"/>
              </a:buClr>
            </a:pPr>
            <a:r>
              <a:rPr lang="de-DE" noProof="0" smtClean="0"/>
              <a:t>Dritte Ebene</a:t>
            </a:r>
          </a:p>
          <a:p>
            <a:pPr lvl="3" rtl="0">
              <a:buClr>
                <a:schemeClr val="accent2"/>
              </a:buClr>
            </a:pPr>
            <a:r>
              <a:rPr lang="de-DE" noProof="0" smtClean="0"/>
              <a:t>Vierte Ebene</a:t>
            </a:r>
          </a:p>
          <a:p>
            <a:pPr lvl="4" rtl="0">
              <a:buClr>
                <a:schemeClr val="accent2"/>
              </a:buClr>
            </a:pPr>
            <a:r>
              <a:rPr lang="de-DE" noProof="0" smtClean="0"/>
              <a:t>Fünfte Ebene</a:t>
            </a:r>
            <a:endParaRPr lang="de-DE" noProof="0" dirty="0"/>
          </a:p>
        </p:txBody>
      </p:sp>
      <p:sp>
        <p:nvSpPr>
          <p:cNvPr id="24" name="Textplatzhalter 4" title="Untertitel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de-DE" noProof="0" dirty="0"/>
              <a:t>UNTERTITELFORMAT DURCH KLICKEN BEARBEITEN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400" b="1" i="0" u="none" strike="noStrike" kern="1200" cap="none" spc="0" normalizeH="0" baseline="0" noProof="0" dirty="0">
                <a:ln>
                  <a:noFill/>
                </a:ln>
                <a:solidFill>
                  <a:srgbClr val="00194C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FR</a:t>
            </a:r>
          </a:p>
        </p:txBody>
      </p:sp>
      <p:sp>
        <p:nvSpPr>
          <p:cNvPr id="36" name="Parallelogram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Fußzeile hinzufügen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itel 1" title="Titel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 noProof="0" dirty="0"/>
              <a:t>Titelmasterformat durch Klicken bearbeiten </a:t>
            </a:r>
          </a:p>
        </p:txBody>
      </p:sp>
    </p:spTree>
    <p:extLst>
      <p:ext uri="{BB962C8B-B14F-4D97-AF65-F5344CB8AC3E}">
        <p14:creationId xmlns:p14="http://schemas.microsoft.com/office/powerpoint/2010/main" val="97594932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400" b="1" i="0" u="none" strike="noStrike" kern="1200" cap="none" spc="0" normalizeH="0" baseline="0" noProof="0" dirty="0">
                <a:ln>
                  <a:noFill/>
                </a:ln>
                <a:solidFill>
                  <a:srgbClr val="00194C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FR</a:t>
            </a:r>
          </a:p>
        </p:txBody>
      </p: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er Streifen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0" name="Gerader Verbinde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3" name="Parallelogram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platzhalter 4" title="Untertitel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de-DE" noProof="0" dirty="0"/>
              <a:t>UNTERTITELFORMAT DURCH KLICKEN BEARBEITEN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Fußzeile hinzufügen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itel 1" title="Titel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 noProof="0" dirty="0"/>
              <a:t>Titelmasterformat durch Klicken bearbeiten 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de-DE" noProof="0" dirty="0"/>
              <a:t>Hier Text einfügen</a:t>
            </a:r>
          </a:p>
        </p:txBody>
      </p:sp>
      <p:sp>
        <p:nvSpPr>
          <p:cNvPr id="20" name="Diagrammplatzhalter 2" title="Diagramm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 rtlCol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 rtl="0"/>
            <a:r>
              <a:rPr lang="de-DE" noProof="0" smtClean="0"/>
              <a:t>Diagramm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27998050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ellenplatzhalter 11" title="Tabel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 rtlCol="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e-DE" noProof="0" smtClean="0"/>
              <a:t>Tabelle durch Klicken auf Symbol hinzufügen</a:t>
            </a:r>
            <a:endParaRPr lang="de-DE" noProof="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400" b="1" i="0" u="none" strike="noStrike" kern="1200" cap="none" spc="0" normalizeH="0" baseline="0" noProof="0" dirty="0">
                <a:ln>
                  <a:noFill/>
                </a:ln>
                <a:solidFill>
                  <a:srgbClr val="00194C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FR</a:t>
            </a: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er Streifen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6" name="Parallelogram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platzhalter 4" title="Untertitel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de-DE" noProof="0" dirty="0"/>
              <a:t>UNTERTITELFORMAT DURCH KLICKEN BEARBEITEN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Fußzeile hinzufügen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itel 1" title="Titel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 noProof="0" dirty="0"/>
              <a:t>Titelmasterformat durch Klicken bearbeiten </a:t>
            </a:r>
          </a:p>
        </p:txBody>
      </p:sp>
    </p:spTree>
    <p:extLst>
      <p:ext uri="{BB962C8B-B14F-4D97-AF65-F5344CB8AC3E}">
        <p14:creationId xmlns:p14="http://schemas.microsoft.com/office/powerpoint/2010/main" val="279625585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ßes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winkliges Dreieck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Bildplatzhalter 31" title="Bild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rtlCol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de-DE" noProof="0" dirty="0"/>
              <a:t>Hier Bild einfügen oder ablegen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1" title="Titel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rtlCol="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de-DE" noProof="0" dirty="0"/>
              <a:t>Hier Beschriftung einfügen</a:t>
            </a:r>
          </a:p>
        </p:txBody>
      </p:sp>
    </p:spTree>
    <p:extLst>
      <p:ext uri="{BB962C8B-B14F-4D97-AF65-F5344CB8AC3E}">
        <p14:creationId xmlns:p14="http://schemas.microsoft.com/office/powerpoint/2010/main" val="215594320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len Dank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de-DE" noProof="0" dirty="0"/>
              <a:t>Name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de-DE" noProof="0" dirty="0"/>
              <a:t>Telefonnummer</a:t>
            </a:r>
          </a:p>
        </p:txBody>
      </p:sp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de-DE" noProof="0" dirty="0"/>
              <a:t>E-Mail </a:t>
            </a:r>
          </a:p>
        </p:txBody>
      </p:sp>
      <p:sp>
        <p:nvSpPr>
          <p:cNvPr id="13" name="Textplatzhalt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de-DE" noProof="0" dirty="0"/>
              <a:t>Firmenwebsite</a:t>
            </a:r>
          </a:p>
        </p:txBody>
      </p:sp>
      <p:sp>
        <p:nvSpPr>
          <p:cNvPr id="14" name="Form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kumimoji="0" lang="de-DE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 SemiBold"/>
              <a:sym typeface="Gill Sans SemiBold"/>
            </a:endParaRPr>
          </a:p>
        </p:txBody>
      </p:sp>
      <p:sp>
        <p:nvSpPr>
          <p:cNvPr id="15" name="Form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kumimoji="0" lang="de-DE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 SemiBold"/>
              <a:sym typeface="Gill Sans SemiBold"/>
            </a:endParaRPr>
          </a:p>
        </p:txBody>
      </p:sp>
      <p:sp>
        <p:nvSpPr>
          <p:cNvPr id="19" name="Form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kumimoji="0" lang="de-DE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 SemiBold"/>
              <a:sym typeface="Gill Sans SemiBold"/>
            </a:endParaRPr>
          </a:p>
        </p:txBody>
      </p:sp>
      <p:sp>
        <p:nvSpPr>
          <p:cNvPr id="20" name="Form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kumimoji="0" lang="de-DE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 SemiBold"/>
              <a:sym typeface="Gill Sans SemiBold"/>
            </a:endParaRPr>
          </a:p>
        </p:txBody>
      </p:sp>
      <p:sp>
        <p:nvSpPr>
          <p:cNvPr id="21" name="Rechtwinkliges Dreieck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 title="Titel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 noProof="0" dirty="0"/>
              <a:t>Titelmasterformat durch Klicken bearbeiten</a:t>
            </a:r>
          </a:p>
        </p:txBody>
      </p: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Bildplatzhalt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63624356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winkliges Dreieck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 title="Titel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Untertitel 2" title="Untertitel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e-DE" noProof="0" dirty="0"/>
              <a:t>FORMATVORLAGE DES UNTERTITELMASTERS DURCH KLICKEN BEARBEITEN</a:t>
            </a:r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730649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winkliges Dreieck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Parallelogram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el 1" title="Titel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de-DE" noProof="0" dirty="0"/>
              <a:t>Titelmasterformat durch Klicken bearbeiten</a:t>
            </a:r>
          </a:p>
        </p:txBody>
      </p:sp>
      <p:sp>
        <p:nvSpPr>
          <p:cNvPr id="101" name="Textplatzhalter 2" title="Untertitel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 dirty="0"/>
              <a:t>TEXTMASTERFORMATE BEARBEITEN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7624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er Streifen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Textfeld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400" b="1" i="0" u="none" strike="noStrike" kern="1200" cap="none" spc="0" normalizeH="0" baseline="0" noProof="0" dirty="0">
                <a:ln>
                  <a:noFill/>
                </a:ln>
                <a:solidFill>
                  <a:srgbClr val="014067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FR</a:t>
            </a:r>
          </a:p>
        </p:txBody>
      </p:sp>
      <p:sp>
        <p:nvSpPr>
          <p:cNvPr id="36" name="Parallelogram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Fußzeile hinzufügen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itel 1" title="Titel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 noProof="0" dirty="0"/>
              <a:t>Titelmasterformat durch Klicken bearbeiten </a:t>
            </a:r>
          </a:p>
        </p:txBody>
      </p:sp>
      <p:sp>
        <p:nvSpPr>
          <p:cNvPr id="29" name="Inhaltsplatzhalt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de-DE" noProof="0" smtClean="0"/>
              <a:t>Formatvorlagen des Textmasters bearbeiten</a:t>
            </a:r>
          </a:p>
          <a:p>
            <a:pPr lvl="1" rtl="0"/>
            <a:r>
              <a:rPr lang="de-DE" noProof="0" smtClean="0"/>
              <a:t>Zweite Ebene</a:t>
            </a:r>
          </a:p>
          <a:p>
            <a:pPr lvl="2" rtl="0"/>
            <a:r>
              <a:rPr lang="de-DE" noProof="0" smtClean="0"/>
              <a:t>Dritte Ebene</a:t>
            </a:r>
          </a:p>
          <a:p>
            <a:pPr lvl="3" rtl="0"/>
            <a:r>
              <a:rPr lang="de-DE" noProof="0" smtClean="0"/>
              <a:t>Vierte Ebene</a:t>
            </a:r>
          </a:p>
          <a:p>
            <a:pPr lvl="4" rtl="0"/>
            <a:r>
              <a:rPr lang="de-DE" noProof="0" smtClean="0"/>
              <a:t>Fünfte Ebene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16660761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er Streifen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Textfeld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400" b="1" i="0" u="none" strike="noStrike" kern="1200" cap="none" spc="0" normalizeH="0" baseline="0" noProof="0" dirty="0">
                <a:ln>
                  <a:noFill/>
                </a:ln>
                <a:solidFill>
                  <a:srgbClr val="014067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FR</a:t>
            </a:r>
          </a:p>
        </p:txBody>
      </p:sp>
      <p:sp>
        <p:nvSpPr>
          <p:cNvPr id="36" name="Parallelogram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Fußzeile hinzufügen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itel 1" title="Titel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 noProof="0" dirty="0"/>
              <a:t>Titelmasterformat durch Klicken bearbeiten 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de-DE" noProof="0" smtClean="0"/>
              <a:t>Formatvorlagen des Textmasters bearbeiten</a:t>
            </a:r>
          </a:p>
          <a:p>
            <a:pPr lvl="1" rtl="0"/>
            <a:r>
              <a:rPr lang="de-DE" noProof="0" smtClean="0"/>
              <a:t>Zweite Ebene</a:t>
            </a:r>
          </a:p>
          <a:p>
            <a:pPr lvl="2" rtl="0"/>
            <a:r>
              <a:rPr lang="de-DE" noProof="0" smtClean="0"/>
              <a:t>Dritte Ebene</a:t>
            </a:r>
          </a:p>
          <a:p>
            <a:pPr lvl="3" rtl="0"/>
            <a:r>
              <a:rPr lang="de-DE" noProof="0" smtClean="0"/>
              <a:t>Vierte Ebene</a:t>
            </a:r>
          </a:p>
          <a:p>
            <a:pPr lvl="4" rtl="0"/>
            <a:r>
              <a:rPr lang="de-DE" noProof="0" smtClean="0"/>
              <a:t>Fünfte Ebene</a:t>
            </a:r>
            <a:endParaRPr lang="de-DE" noProof="0" dirty="0"/>
          </a:p>
        </p:txBody>
      </p:sp>
      <p:sp>
        <p:nvSpPr>
          <p:cNvPr id="15" name="Inhaltsplatzhalt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de-DE" noProof="0" smtClean="0"/>
              <a:t>Formatvorlagen des Textmasters bearbeiten</a:t>
            </a:r>
          </a:p>
          <a:p>
            <a:pPr lvl="1" rtl="0"/>
            <a:r>
              <a:rPr lang="de-DE" noProof="0" smtClean="0"/>
              <a:t>Zweite Ebene</a:t>
            </a:r>
          </a:p>
          <a:p>
            <a:pPr lvl="2" rtl="0"/>
            <a:r>
              <a:rPr lang="de-DE" noProof="0" smtClean="0"/>
              <a:t>Dritte Ebene</a:t>
            </a:r>
          </a:p>
          <a:p>
            <a:pPr lvl="3" rtl="0"/>
            <a:r>
              <a:rPr lang="de-DE" noProof="0" smtClean="0"/>
              <a:t>Vierte Ebene</a:t>
            </a:r>
          </a:p>
          <a:p>
            <a:pPr lvl="4" rtl="0"/>
            <a:r>
              <a:rPr lang="de-DE" noProof="0" smtClean="0"/>
              <a:t>Fünfte Ebene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5582075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er Streifen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Textfeld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400" b="1" i="0" u="none" strike="noStrike" kern="1200" cap="none" spc="0" normalizeH="0" baseline="0" noProof="0" dirty="0">
                <a:ln>
                  <a:noFill/>
                </a:ln>
                <a:solidFill>
                  <a:srgbClr val="014067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FR</a:t>
            </a:r>
          </a:p>
        </p:txBody>
      </p:sp>
      <p:sp>
        <p:nvSpPr>
          <p:cNvPr id="36" name="Parallelogram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Fußzeile hinzufügen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itel 1" title="Titel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 noProof="0" dirty="0"/>
              <a:t>Titelmasterformat durch Klicken bearbeiten </a:t>
            </a:r>
          </a:p>
        </p:txBody>
      </p:sp>
      <p:sp>
        <p:nvSpPr>
          <p:cNvPr id="18" name="Textplatzhalt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 rtl="0"/>
            <a:r>
              <a:rPr lang="de-DE" noProof="0" smtClean="0"/>
              <a:t>Formatvorlagen des Textmasters bearbeiten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 smtClean="0"/>
              <a:t>Formatvorlagen des Textmasters bearbeiten</a:t>
            </a:r>
          </a:p>
        </p:txBody>
      </p:sp>
      <p:sp>
        <p:nvSpPr>
          <p:cNvPr id="21" name="Inhaltsplatzhalt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de-DE" noProof="0" smtClean="0"/>
              <a:t>Formatvorlagen des Textmasters bearbeiten</a:t>
            </a:r>
          </a:p>
          <a:p>
            <a:pPr lvl="1" rtl="0"/>
            <a:r>
              <a:rPr lang="de-DE" noProof="0" smtClean="0"/>
              <a:t>Zweite Ebene</a:t>
            </a:r>
          </a:p>
          <a:p>
            <a:pPr lvl="2" rtl="0"/>
            <a:r>
              <a:rPr lang="de-DE" noProof="0" smtClean="0"/>
              <a:t>Dritte Ebene</a:t>
            </a:r>
          </a:p>
          <a:p>
            <a:pPr lvl="3" rtl="0"/>
            <a:r>
              <a:rPr lang="de-DE" noProof="0" smtClean="0"/>
              <a:t>Vierte Ebene</a:t>
            </a:r>
          </a:p>
          <a:p>
            <a:pPr lvl="4" rtl="0"/>
            <a:r>
              <a:rPr lang="de-DE" noProof="0" smtClean="0"/>
              <a:t>Fünfte Ebene</a:t>
            </a:r>
            <a:endParaRPr lang="de-DE" noProof="0" dirty="0"/>
          </a:p>
        </p:txBody>
      </p:sp>
      <p:sp>
        <p:nvSpPr>
          <p:cNvPr id="24" name="Inhaltsplatzhalt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de-DE" noProof="0" smtClean="0"/>
              <a:t>Formatvorlagen des Textmasters bearbeiten</a:t>
            </a:r>
          </a:p>
          <a:p>
            <a:pPr lvl="1" rtl="0"/>
            <a:r>
              <a:rPr lang="de-DE" noProof="0" smtClean="0"/>
              <a:t>Zweite Ebene</a:t>
            </a:r>
          </a:p>
          <a:p>
            <a:pPr lvl="2" rtl="0"/>
            <a:r>
              <a:rPr lang="de-DE" noProof="0" smtClean="0"/>
              <a:t>Dritte Ebene</a:t>
            </a:r>
          </a:p>
          <a:p>
            <a:pPr lvl="3" rtl="0"/>
            <a:r>
              <a:rPr lang="de-DE" noProof="0" smtClean="0"/>
              <a:t>Vierte Ebene</a:t>
            </a:r>
          </a:p>
          <a:p>
            <a:pPr lvl="4" rtl="0"/>
            <a:r>
              <a:rPr lang="de-DE" noProof="0" smtClean="0"/>
              <a:t>Fünfte Ebene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01124217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winkliges Dreieck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 title="Titel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 noProof="0" dirty="0"/>
              <a:t>Titelmasterformat durch Klicken bearbeiten</a:t>
            </a:r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 smtClean="0"/>
              <a:t>Formatvorlagen des Textmasters bearbeiten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de-DE" noProof="0" smtClean="0"/>
              <a:t>Formatvorlagen des Textmasters bearbeiten</a:t>
            </a:r>
          </a:p>
          <a:p>
            <a:pPr lvl="1" rtl="0"/>
            <a:r>
              <a:rPr lang="de-DE" noProof="0" smtClean="0"/>
              <a:t>Zweite Ebene</a:t>
            </a:r>
          </a:p>
          <a:p>
            <a:pPr lvl="2" rtl="0"/>
            <a:r>
              <a:rPr lang="de-DE" noProof="0" smtClean="0"/>
              <a:t>Dritte Ebene</a:t>
            </a:r>
          </a:p>
          <a:p>
            <a:pPr lvl="3" rtl="0"/>
            <a:r>
              <a:rPr lang="de-DE" noProof="0" smtClean="0"/>
              <a:t>Vierte Ebene</a:t>
            </a:r>
          </a:p>
          <a:p>
            <a:pPr lvl="4" rtl="0"/>
            <a:r>
              <a:rPr lang="de-DE" noProof="0" smtClean="0"/>
              <a:t>Fünfte Ebene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96190811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winkliges Dreieck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 title="Titel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 noProof="0" dirty="0"/>
              <a:t>Titelmasterformat durch Klicken bearbeiten</a:t>
            </a:r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 smtClean="0"/>
              <a:t>Formatvorlagen des Textmasters bearbeiten</a:t>
            </a:r>
          </a:p>
        </p:txBody>
      </p:sp>
      <p:sp>
        <p:nvSpPr>
          <p:cNvPr id="12" name="Bildplatzhalt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53207035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feld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400" b="1" i="0" u="none" strike="noStrike" kern="1200" cap="none" spc="0" normalizeH="0" baseline="0" noProof="0" dirty="0">
                <a:ln>
                  <a:noFill/>
                </a:ln>
                <a:solidFill>
                  <a:srgbClr val="00194C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FR</a:t>
            </a: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er Streifen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0" name="Parallelogram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Fußzeile hinzufügen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22572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feld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400" b="1" i="0" u="none" strike="noStrike" kern="1200" cap="none" spc="0" normalizeH="0" baseline="0" noProof="0" dirty="0">
                <a:ln>
                  <a:noFill/>
                </a:ln>
                <a:solidFill>
                  <a:srgbClr val="00194C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FR</a:t>
            </a: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er Streifen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Parallelogram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itel 1" title="Titel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 noProof="0" dirty="0"/>
              <a:t>Titelmasterformat durch Klicken bearbeiten 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Fußzeile hinzufügen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12734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899483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A20CFC-F736-474D-8D17-DAFE3BE191E2}" type="datetimeFigureOut">
              <a:rPr lang="de-DE" smtClean="0"/>
              <a:t>12.06.2024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04430-911F-4396-904E-B504289439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067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Fußzeile hinzufügen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elplatzhalt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pPr rtl="0"/>
            <a:r>
              <a:rPr lang="de-DE" noProof="0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65985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.jpeg"/><Relationship Id="rId7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tm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tm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6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6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6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rom2024@eja-bamberg.de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0108" y="1465943"/>
            <a:ext cx="2659915" cy="4287731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2856" y="-605662"/>
            <a:ext cx="8809144" cy="6878530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410108" y="5987173"/>
            <a:ext cx="60404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Kanit" pitchFamily="2" charset="-34"/>
                <a:ea typeface="+mj-ea"/>
                <a:cs typeface="Kanit" pitchFamily="2" charset="-34"/>
              </a:rPr>
              <a:t>mit dir  </a:t>
            </a:r>
            <a:r>
              <a:rPr lang="de-DE" sz="2800" dirty="0" smtClean="0">
                <a:solidFill>
                  <a:schemeClr val="bg1"/>
                </a:solidFill>
                <a:latin typeface="Kanit" pitchFamily="2" charset="-34"/>
                <a:ea typeface="+mj-ea"/>
                <a:cs typeface="Kanit" pitchFamily="2" charset="-34"/>
              </a:rPr>
              <a:t>vom </a:t>
            </a:r>
            <a:r>
              <a:rPr lang="de-DE" sz="28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28.07</a:t>
            </a:r>
            <a:r>
              <a:rPr lang="de-DE" sz="2800" dirty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.-03.08.2024 </a:t>
            </a: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6" name="Titel 1"/>
          <p:cNvSpPr txBox="1">
            <a:spLocks/>
          </p:cNvSpPr>
          <p:nvPr/>
        </p:nvSpPr>
        <p:spPr>
          <a:xfrm>
            <a:off x="282430" y="37878"/>
            <a:ext cx="9144000" cy="9875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Internationale Romwallfahrt 2024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7" name="Gruppieren 16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9" name="Rechteck 18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20" name="Grafik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21" name="Grafik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963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788" y="1453308"/>
            <a:ext cx="2659915" cy="4287731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410108" y="5987173"/>
            <a:ext cx="60404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Kanit" pitchFamily="2" charset="-34"/>
                <a:ea typeface="+mj-ea"/>
                <a:cs typeface="Kanit" pitchFamily="2" charset="-34"/>
              </a:rPr>
              <a:t>mit dir  </a:t>
            </a:r>
            <a:r>
              <a:rPr lang="de-DE" sz="2800" dirty="0" smtClean="0">
                <a:solidFill>
                  <a:schemeClr val="bg1"/>
                </a:solidFill>
                <a:latin typeface="Kanit" pitchFamily="2" charset="-34"/>
                <a:ea typeface="+mj-ea"/>
                <a:cs typeface="Kanit" pitchFamily="2" charset="-34"/>
              </a:rPr>
              <a:t>vom </a:t>
            </a:r>
            <a:r>
              <a:rPr lang="de-DE" sz="28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28.07</a:t>
            </a:r>
            <a:r>
              <a:rPr lang="de-DE" sz="2800" dirty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.-03.08.2024 </a:t>
            </a: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6" name="Titel 1"/>
          <p:cNvSpPr txBox="1">
            <a:spLocks/>
          </p:cNvSpPr>
          <p:nvPr/>
        </p:nvSpPr>
        <p:spPr>
          <a:xfrm>
            <a:off x="282430" y="37878"/>
            <a:ext cx="9144000" cy="9875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Internationale Romwallfahrt 2024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7" name="Gruppieren 16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9" name="Rechteck 18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20" name="Grafik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21" name="Grafik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633538" y="1550126"/>
            <a:ext cx="9144000" cy="2387600"/>
          </a:xfrm>
        </p:spPr>
        <p:txBody>
          <a:bodyPr>
            <a:normAutofit/>
          </a:bodyPr>
          <a:lstStyle/>
          <a:p>
            <a:r>
              <a:rPr lang="de-DE" dirty="0" smtClean="0">
                <a:latin typeface="Kanit" pitchFamily="2" charset="-34"/>
                <a:cs typeface="Kanit" pitchFamily="2" charset="-34"/>
              </a:rPr>
              <a:t>Informationstreffen </a:t>
            </a:r>
            <a:endParaRPr lang="de-DE" dirty="0">
              <a:latin typeface="Kanit" pitchFamily="2" charset="-34"/>
              <a:cs typeface="Kanit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0767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51564" y="922585"/>
            <a:ext cx="2749951" cy="2853145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01878" y="1678208"/>
            <a:ext cx="11214351" cy="5016863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de-DE" sz="3000" dirty="0" smtClean="0">
                <a:latin typeface="Kanit" pitchFamily="2" charset="-34"/>
                <a:cs typeface="Kanit" pitchFamily="2" charset="-34"/>
              </a:rPr>
              <a:t>Allgemeines zur Wallfahrt: </a:t>
            </a:r>
            <a:endParaRPr lang="de-DE" sz="3000" dirty="0" smtClean="0">
              <a:latin typeface="Trebuchet MS" panose="020B0603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 smtClean="0">
                <a:latin typeface="Kanit Light" pitchFamily="2" charset="-34"/>
                <a:cs typeface="Kanit Light" pitchFamily="2" charset="-34"/>
              </a:rPr>
              <a:t>Papst Franziskus lädt weltweit alle Ministrant*innen ein, </a:t>
            </a:r>
            <a:br>
              <a:rPr lang="de-DE" dirty="0" smtClean="0">
                <a:latin typeface="Kanit Light" pitchFamily="2" charset="-34"/>
                <a:cs typeface="Kanit Light" pitchFamily="2" charset="-34"/>
              </a:rPr>
            </a:br>
            <a:r>
              <a:rPr lang="de-DE" dirty="0" smtClean="0">
                <a:latin typeface="Kanit Light" pitchFamily="2" charset="-34"/>
                <a:cs typeface="Kanit Light" pitchFamily="2" charset="-34"/>
              </a:rPr>
              <a:t>2024 nach Rom zu kommen.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 smtClean="0">
                <a:latin typeface="Kanit Light" pitchFamily="2" charset="-34"/>
                <a:cs typeface="Kanit Light" pitchFamily="2" charset="-34"/>
              </a:rPr>
              <a:t>Die erste (offizielle) Romwallfahrt der Ministrant*innen </a:t>
            </a:r>
            <a:br>
              <a:rPr lang="de-DE" dirty="0" smtClean="0">
                <a:latin typeface="Kanit Light" pitchFamily="2" charset="-34"/>
                <a:cs typeface="Kanit Light" pitchFamily="2" charset="-34"/>
              </a:rPr>
            </a:br>
            <a:r>
              <a:rPr lang="de-DE" dirty="0" smtClean="0">
                <a:latin typeface="Kanit Light" pitchFamily="2" charset="-34"/>
                <a:cs typeface="Kanit Light" pitchFamily="2" charset="-34"/>
              </a:rPr>
              <a:t>fand 2001 statt.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 smtClean="0">
                <a:latin typeface="Kanit Light" pitchFamily="2" charset="-34"/>
                <a:cs typeface="Kanit Light" pitchFamily="2" charset="-34"/>
              </a:rPr>
              <a:t>Erwartet werden 35.000 Minis aus </a:t>
            </a:r>
            <a:r>
              <a:rPr lang="de-DE" dirty="0" err="1" smtClean="0">
                <a:latin typeface="Kanit Light" pitchFamily="2" charset="-34"/>
                <a:cs typeface="Kanit Light" pitchFamily="2" charset="-34"/>
              </a:rPr>
              <a:t>Dtl</a:t>
            </a:r>
            <a:r>
              <a:rPr lang="de-DE" dirty="0" smtClean="0">
                <a:latin typeface="Kanit Light" pitchFamily="2" charset="-34"/>
                <a:cs typeface="Kanit Light" pitchFamily="2" charset="-34"/>
              </a:rPr>
              <a:t>. </a:t>
            </a:r>
            <a:br>
              <a:rPr lang="de-DE" dirty="0" smtClean="0">
                <a:latin typeface="Kanit Light" pitchFamily="2" charset="-34"/>
                <a:cs typeface="Kanit Light" pitchFamily="2" charset="-34"/>
              </a:rPr>
            </a:br>
            <a:r>
              <a:rPr lang="de-DE" dirty="0" smtClean="0">
                <a:latin typeface="Kanit Light" pitchFamily="2" charset="-34"/>
                <a:cs typeface="Kanit Light" pitchFamily="2" charset="-34"/>
              </a:rPr>
              <a:t>und über 20.000 weitere aus der ganzen </a:t>
            </a:r>
            <a:r>
              <a:rPr lang="de-DE" dirty="0">
                <a:latin typeface="Kanit Light" pitchFamily="2" charset="-34"/>
                <a:cs typeface="Kanit Light" pitchFamily="2" charset="-34"/>
              </a:rPr>
              <a:t>W</a:t>
            </a:r>
            <a:r>
              <a:rPr lang="de-DE" dirty="0" smtClean="0">
                <a:latin typeface="Kanit Light" pitchFamily="2" charset="-34"/>
                <a:cs typeface="Kanit Light" pitchFamily="2" charset="-34"/>
              </a:rPr>
              <a:t>elt</a:t>
            </a:r>
          </a:p>
          <a:p>
            <a:pPr algn="l"/>
            <a:endParaRPr lang="de-DE" sz="2000" dirty="0" smtClean="0">
              <a:latin typeface="Kanit Light" pitchFamily="2" charset="-34"/>
              <a:cs typeface="Kanit Light" pitchFamily="2" charset="-3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Logo in den Farben unserer </a:t>
            </a:r>
            <a:r>
              <a:rPr lang="de-DE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Diözese</a:t>
            </a:r>
            <a:r>
              <a:rPr lang="de-DE" sz="20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/>
            </a:r>
            <a:br>
              <a:rPr lang="de-DE" sz="20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</a:br>
            <a:endParaRPr lang="de-DE" sz="2000" dirty="0" smtClean="0">
              <a:latin typeface="Kanit Light" pitchFamily="2" charset="-34"/>
              <a:cs typeface="Kanit Light" pitchFamily="2" charset="-3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 smtClean="0">
                <a:latin typeface="Kanit Light" pitchFamily="2" charset="-34"/>
                <a:cs typeface="Kanit Light" pitchFamily="2" charset="-34"/>
              </a:rPr>
              <a:t>Motto: </a:t>
            </a:r>
            <a:r>
              <a:rPr lang="de-DE" sz="3200" dirty="0" smtClean="0">
                <a:latin typeface="Kanit" pitchFamily="2" charset="-34"/>
                <a:cs typeface="Kanit" pitchFamily="2" charset="-34"/>
              </a:rPr>
              <a:t>mit dir </a:t>
            </a:r>
            <a:r>
              <a:rPr lang="de-DE" dirty="0">
                <a:latin typeface="Kanit Light" pitchFamily="2" charset="-34"/>
                <a:cs typeface="Kanit Light" pitchFamily="2" charset="-34"/>
              </a:rPr>
              <a:t>(</a:t>
            </a:r>
            <a:r>
              <a:rPr lang="de-DE" dirty="0" err="1">
                <a:latin typeface="Kanit Light" pitchFamily="2" charset="-34"/>
                <a:cs typeface="Kanit Light" pitchFamily="2" charset="-34"/>
              </a:rPr>
              <a:t>Jes</a:t>
            </a:r>
            <a:r>
              <a:rPr lang="de-DE" dirty="0">
                <a:latin typeface="Kanit Light" pitchFamily="2" charset="-34"/>
                <a:cs typeface="Kanit Light" pitchFamily="2" charset="-34"/>
              </a:rPr>
              <a:t> 41,10); </a:t>
            </a:r>
            <a:br>
              <a:rPr lang="de-DE" dirty="0">
                <a:latin typeface="Kanit Light" pitchFamily="2" charset="-34"/>
                <a:cs typeface="Kanit Light" pitchFamily="2" charset="-34"/>
              </a:rPr>
            </a:br>
            <a:r>
              <a:rPr lang="de-DE" dirty="0" smtClean="0">
                <a:latin typeface="Kanit Light" pitchFamily="2" charset="-34"/>
                <a:cs typeface="Kanit Light" pitchFamily="2" charset="-34"/>
              </a:rPr>
              <a:t>                              Es </a:t>
            </a:r>
            <a:r>
              <a:rPr lang="de-DE" dirty="0">
                <a:latin typeface="Kanit Light" pitchFamily="2" charset="-34"/>
                <a:cs typeface="Kanit Light" pitchFamily="2" charset="-34"/>
              </a:rPr>
              <a:t>gibt einen internationalen </a:t>
            </a:r>
            <a:r>
              <a:rPr lang="de-DE" dirty="0" smtClean="0">
                <a:latin typeface="Kanit Light" pitchFamily="2" charset="-34"/>
                <a:cs typeface="Kanit Light" pitchFamily="2" charset="-34"/>
              </a:rPr>
              <a:t>Motto-Song: </a:t>
            </a:r>
            <a:r>
              <a:rPr lang="de-DE" sz="2000" dirty="0" smtClean="0">
                <a:latin typeface="Kanit Light" pitchFamily="2" charset="-34"/>
                <a:cs typeface="Kanit Light" pitchFamily="2" charset="-34"/>
              </a:rPr>
              <a:t>						</a:t>
            </a:r>
          </a:p>
          <a:p>
            <a:pPr algn="l"/>
            <a:r>
              <a:rPr lang="de-DE" sz="20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						</a:t>
            </a:r>
            <a:br>
              <a:rPr lang="de-DE" sz="20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</a:br>
            <a:r>
              <a:rPr lang="de-DE" sz="20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  </a:t>
            </a:r>
            <a:endParaRPr lang="de-DE" sz="2000" dirty="0">
              <a:latin typeface="Kanit Light" pitchFamily="2" charset="-34"/>
              <a:cs typeface="Kanit Light" pitchFamily="2" charset="-34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93826" y="2631355"/>
            <a:ext cx="1309265" cy="2288749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grpSp>
        <p:nvGrpSpPr>
          <p:cNvPr id="23" name="Gruppieren 22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24" name="Grafik 2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25" name="Rechteck 24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mit dir  </a:t>
              </a:r>
              <a:r>
                <a:rPr kumimoji="0" lang="de-DE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vom 28.07</a:t>
              </a:r>
              <a:r>
                <a:rPr kumimoji="0" lang="de-DE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26" name="Grafik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27" name="Grafik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9144000" cy="987589"/>
          </a:xfrm>
        </p:spPr>
        <p:txBody>
          <a:bodyPr>
            <a:noAutofit/>
          </a:bodyPr>
          <a:lstStyle/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Internationale Romwallfahrt 2024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564" y="3893633"/>
            <a:ext cx="1247744" cy="179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451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Fußzeile hinzufügen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ebärden zum Mottolied - Internationale Ministrantenwallfahrt Rom 202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6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93" y="-1680687"/>
            <a:ext cx="12296893" cy="8027787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410108" y="5987173"/>
            <a:ext cx="60404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mit dir  </a:t>
            </a:r>
            <a:r>
              <a:rPr kumimoji="0" lang="de-DE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vom 28.07</a:t>
            </a: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.-03.08.2024 </a:t>
            </a: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6" name="Titel 1"/>
          <p:cNvSpPr txBox="1">
            <a:spLocks/>
          </p:cNvSpPr>
          <p:nvPr/>
        </p:nvSpPr>
        <p:spPr>
          <a:xfrm>
            <a:off x="282430" y="37878"/>
            <a:ext cx="7533932" cy="9875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nit" pitchFamily="2" charset="-34"/>
                <a:ea typeface="+mj-ea"/>
                <a:cs typeface="Kanit" pitchFamily="2" charset="-34"/>
              </a:rPr>
              <a:t>Internationale Romwallfahrt 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nit" pitchFamily="2" charset="-34"/>
              <a:ea typeface="+mj-ea"/>
              <a:cs typeface="Kanit" pitchFamily="2" charset="-34"/>
            </a:endParaRPr>
          </a:p>
        </p:txBody>
      </p:sp>
      <p:grpSp>
        <p:nvGrpSpPr>
          <p:cNvPr id="17" name="Gruppieren 16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9" name="Rechteck 18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mit dir  </a:t>
              </a:r>
              <a:r>
                <a:rPr kumimoji="0" lang="de-DE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vom 28.07</a:t>
              </a:r>
              <a:r>
                <a:rPr kumimoji="0" lang="de-DE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20" name="Grafik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21" name="Grafik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  <p:sp>
        <p:nvSpPr>
          <p:cNvPr id="9" name="Rechteck 8"/>
          <p:cNvSpPr/>
          <p:nvPr/>
        </p:nvSpPr>
        <p:spPr>
          <a:xfrm rot="1471063">
            <a:off x="8860501" y="1982796"/>
            <a:ext cx="1973117" cy="20752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fik 6" descr="Busbegleitheft V3.pdf - Adobe Acrobat Reader (64-bit)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7" t="26638" r="25383" b="16779"/>
          <a:stretch/>
        </p:blipFill>
        <p:spPr>
          <a:xfrm>
            <a:off x="7260116" y="1418987"/>
            <a:ext cx="4572001" cy="3694923"/>
          </a:xfrm>
          <a:prstGeom prst="rect">
            <a:avLst/>
          </a:prstGeom>
        </p:spPr>
      </p:pic>
      <p:sp>
        <p:nvSpPr>
          <p:cNvPr id="13" name="Titel 1"/>
          <p:cNvSpPr>
            <a:spLocks noGrp="1"/>
          </p:cNvSpPr>
          <p:nvPr>
            <p:ph type="ctrTitle"/>
          </p:nvPr>
        </p:nvSpPr>
        <p:spPr>
          <a:xfrm rot="1037215">
            <a:off x="8122628" y="812266"/>
            <a:ext cx="3763108" cy="790575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de-DE" sz="2400" b="1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Der Schlachtruf </a:t>
            </a:r>
            <a:br>
              <a:rPr lang="de-DE" sz="2400" b="1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</a:br>
            <a:r>
              <a:rPr lang="de-DE" sz="2400" b="1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des Erzbistums Bamberg:</a:t>
            </a:r>
            <a:endParaRPr lang="de-DE" sz="3600" b="1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1334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410108" y="5987173"/>
            <a:ext cx="60404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Kanit" pitchFamily="2" charset="-34"/>
                <a:ea typeface="+mj-ea"/>
                <a:cs typeface="Kanit" pitchFamily="2" charset="-34"/>
              </a:rPr>
              <a:t>mit dir  </a:t>
            </a:r>
            <a:r>
              <a:rPr lang="de-DE" sz="2800" dirty="0" smtClean="0">
                <a:solidFill>
                  <a:schemeClr val="bg1"/>
                </a:solidFill>
                <a:latin typeface="Kanit" pitchFamily="2" charset="-34"/>
                <a:ea typeface="+mj-ea"/>
                <a:cs typeface="Kanit" pitchFamily="2" charset="-34"/>
              </a:rPr>
              <a:t>vom </a:t>
            </a:r>
            <a:r>
              <a:rPr lang="de-DE" sz="28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28.07</a:t>
            </a:r>
            <a:r>
              <a:rPr lang="de-DE" sz="2800" dirty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.-03.08.2024 </a:t>
            </a: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6" name="Titel 1"/>
          <p:cNvSpPr txBox="1">
            <a:spLocks/>
          </p:cNvSpPr>
          <p:nvPr/>
        </p:nvSpPr>
        <p:spPr>
          <a:xfrm>
            <a:off x="282430" y="37878"/>
            <a:ext cx="9144000" cy="9875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44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Themen für heute: </a:t>
            </a:r>
            <a:endParaRPr lang="de-DE" sz="44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7" name="Gruppieren 16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9" name="Rechteck 18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20" name="Grafik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21" name="Grafik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1984" y="1798560"/>
            <a:ext cx="9144000" cy="3021874"/>
          </a:xfrm>
        </p:spPr>
        <p:txBody>
          <a:bodyPr>
            <a:normAutofit fontScale="90000"/>
          </a:bodyPr>
          <a:lstStyle/>
          <a:p>
            <a:pPr algn="l">
              <a:lnSpc>
                <a:spcPct val="100000"/>
              </a:lnSpc>
            </a:pPr>
            <a:r>
              <a:rPr lang="de-DE" sz="4000" dirty="0" smtClean="0">
                <a:latin typeface="Kanit" pitchFamily="2" charset="-34"/>
                <a:cs typeface="Kanit" pitchFamily="2" charset="-34"/>
              </a:rPr>
              <a:t>1. </a:t>
            </a:r>
            <a:br>
              <a:rPr lang="de-DE" sz="4000" dirty="0" smtClean="0">
                <a:latin typeface="Kanit" pitchFamily="2" charset="-34"/>
                <a:cs typeface="Kanit" pitchFamily="2" charset="-34"/>
              </a:rPr>
            </a:br>
            <a:r>
              <a:rPr lang="de-DE" sz="4000" dirty="0" smtClean="0">
                <a:latin typeface="Kanit" pitchFamily="2" charset="-34"/>
                <a:cs typeface="Kanit" pitchFamily="2" charset="-34"/>
              </a:rPr>
              <a:t>2.</a:t>
            </a:r>
            <a:br>
              <a:rPr lang="de-DE" sz="4000" dirty="0" smtClean="0">
                <a:latin typeface="Kanit" pitchFamily="2" charset="-34"/>
                <a:cs typeface="Kanit" pitchFamily="2" charset="-34"/>
              </a:rPr>
            </a:br>
            <a:r>
              <a:rPr lang="de-DE" sz="4000" dirty="0" smtClean="0">
                <a:latin typeface="Kanit" pitchFamily="2" charset="-34"/>
                <a:cs typeface="Kanit" pitchFamily="2" charset="-34"/>
              </a:rPr>
              <a:t>3.</a:t>
            </a:r>
            <a:br>
              <a:rPr lang="de-DE" sz="4000" dirty="0" smtClean="0">
                <a:latin typeface="Kanit" pitchFamily="2" charset="-34"/>
                <a:cs typeface="Kanit" pitchFamily="2" charset="-34"/>
              </a:rPr>
            </a:br>
            <a:r>
              <a:rPr lang="de-DE" sz="4000" dirty="0" smtClean="0">
                <a:latin typeface="Kanit" pitchFamily="2" charset="-34"/>
                <a:cs typeface="Kanit" pitchFamily="2" charset="-34"/>
              </a:rPr>
              <a:t/>
            </a:r>
            <a:br>
              <a:rPr lang="de-DE" sz="4000" dirty="0" smtClean="0">
                <a:latin typeface="Kanit" pitchFamily="2" charset="-34"/>
                <a:cs typeface="Kanit" pitchFamily="2" charset="-34"/>
              </a:rPr>
            </a:br>
            <a:endParaRPr lang="de-DE" sz="4000" dirty="0">
              <a:latin typeface="Kanit" pitchFamily="2" charset="-34"/>
              <a:cs typeface="Kanit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2630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610" y="1555153"/>
            <a:ext cx="5873474" cy="2150110"/>
          </a:xfrm>
        </p:spPr>
      </p:pic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A267D224-5586-43DC-82CA-8605E158298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Abgerundetes Rechteck 2"/>
          <p:cNvSpPr/>
          <p:nvPr/>
        </p:nvSpPr>
        <p:spPr>
          <a:xfrm>
            <a:off x="11146971" y="333487"/>
            <a:ext cx="740227" cy="398033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el 3">
            <a:extLst>
              <a:ext uri="{FF2B5EF4-FFF2-40B4-BE49-F238E27FC236}">
                <a16:creationId xmlns:a16="http://schemas.microsoft.com/office/drawing/2014/main" id="{1ABE11BF-33A5-4653-A144-CCCBACF58C30}"/>
              </a:ext>
            </a:extLst>
          </p:cNvPr>
          <p:cNvSpPr txBox="1">
            <a:spLocks/>
          </p:cNvSpPr>
          <p:nvPr/>
        </p:nvSpPr>
        <p:spPr>
          <a:xfrm rot="16200000">
            <a:off x="-2179820" y="2533450"/>
            <a:ext cx="5615492" cy="1215566"/>
          </a:xfrm>
          <a:prstGeom prst="rect">
            <a:avLst/>
          </a:prstGeom>
        </p:spPr>
        <p:txBody>
          <a:bodyPr vert="horz" lIns="91440" tIns="45720" rIns="91440" bIns="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194C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Wer ist </a:t>
            </a:r>
            <a:r>
              <a:rPr kumimoji="0" lang="de-DE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194C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alpetour</a:t>
            </a:r>
            <a:r>
              <a:rPr kumimoji="0" lang="de-DE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194C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?</a:t>
            </a:r>
            <a:endParaRPr kumimoji="0" lang="de-DE" sz="6000" b="1" i="0" u="none" strike="noStrike" kern="1200" cap="none" spc="0" normalizeH="0" baseline="0" noProof="0" dirty="0">
              <a:ln>
                <a:noFill/>
              </a:ln>
              <a:solidFill>
                <a:srgbClr val="00194C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58423" y="3211085"/>
            <a:ext cx="83639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B200">
                  <a:lumMod val="60000"/>
                  <a:lumOff val="4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Firmengründung: 1961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B200">
                  <a:lumMod val="60000"/>
                  <a:lumOff val="4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Sitz: Starnberg bei München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B200">
                  <a:lumMod val="60000"/>
                  <a:lumOff val="4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Ca. 130 Mitarbeiter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B200">
                  <a:lumMod val="60000"/>
                  <a:lumOff val="4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Über 9.000 Reisegruppen/Jahr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B200">
                  <a:lumMod val="60000"/>
                  <a:lumOff val="4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etwa 325.000 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Reiseteilnehmer/Jahr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B200">
                  <a:lumMod val="60000"/>
                  <a:lumOff val="4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Spezialisiert auf Gruppenreisen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B200">
                  <a:lumMod val="60000"/>
                  <a:lumOff val="4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Marktführer im Bereich Klassenfahrten </a:t>
            </a:r>
          </a:p>
        </p:txBody>
      </p:sp>
    </p:spTree>
    <p:extLst>
      <p:ext uri="{BB962C8B-B14F-4D97-AF65-F5344CB8AC3E}">
        <p14:creationId xmlns:p14="http://schemas.microsoft.com/office/powerpoint/2010/main" val="399739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ABE11BF-33A5-4653-A144-CCCBACF5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296782" y="2564220"/>
            <a:ext cx="5809130" cy="1215566"/>
          </a:xfrm>
        </p:spPr>
        <p:txBody>
          <a:bodyPr rtlCol="0">
            <a:normAutofit/>
          </a:bodyPr>
          <a:lstStyle/>
          <a:p>
            <a:pPr rtl="0"/>
            <a:r>
              <a:rPr lang="de-DE" sz="6000" dirty="0"/>
              <a:t>a</a:t>
            </a:r>
            <a:r>
              <a:rPr lang="de-DE" sz="6000" dirty="0" smtClean="0"/>
              <a:t>lpetour in Rom </a:t>
            </a:r>
            <a:endParaRPr lang="de-DE" sz="60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FBA1BB58-7555-4382-B178-7ED04E137E7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nhaltsplatzhalter 14"/>
          <p:cNvSpPr>
            <a:spLocks noGrp="1"/>
          </p:cNvSpPr>
          <p:nvPr>
            <p:ph idx="1"/>
          </p:nvPr>
        </p:nvSpPr>
        <p:spPr>
          <a:xfrm>
            <a:off x="2039281" y="1750815"/>
            <a:ext cx="5400949" cy="46826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1800" b="1" dirty="0" smtClean="0"/>
              <a:t>Die letzten Jahre </a:t>
            </a:r>
          </a:p>
          <a:p>
            <a:r>
              <a:rPr lang="de-DE" sz="1800" dirty="0" smtClean="0"/>
              <a:t>Ministrantenwallfahrt 2018 betreut mit 4.300 Teilnehmern </a:t>
            </a:r>
            <a:endParaRPr lang="de-DE" sz="1800" dirty="0"/>
          </a:p>
          <a:p>
            <a:r>
              <a:rPr lang="de-DE" sz="1800" dirty="0" smtClean="0"/>
              <a:t>Bisher 29 komplette Schulen, Verbände und Großgruppen nach Rom begleitet</a:t>
            </a:r>
          </a:p>
          <a:p>
            <a:pPr marL="0" indent="0">
              <a:buNone/>
            </a:pPr>
            <a:endParaRPr lang="de-DE" sz="1800" dirty="0"/>
          </a:p>
          <a:p>
            <a:pPr marL="0" indent="0">
              <a:buNone/>
            </a:pPr>
            <a:r>
              <a:rPr lang="de-DE" sz="1800" b="1" dirty="0" smtClean="0"/>
              <a:t>Dieses Jahr </a:t>
            </a:r>
          </a:p>
          <a:p>
            <a:r>
              <a:rPr lang="de-DE" sz="1800" dirty="0" smtClean="0"/>
              <a:t>Betreuung der Bistümer Bamberg, Mainz und Augsburg</a:t>
            </a:r>
          </a:p>
          <a:p>
            <a:r>
              <a:rPr lang="de-DE" sz="1800" dirty="0" smtClean="0"/>
              <a:t>Insgesamt ca. 4 000 Teilnehmer </a:t>
            </a:r>
          </a:p>
          <a:p>
            <a:r>
              <a:rPr lang="de-DE" sz="1800" dirty="0" smtClean="0"/>
              <a:t>20 Begleitpersonen von alpetour</a:t>
            </a:r>
          </a:p>
          <a:p>
            <a:pPr marL="0" indent="0">
              <a:buNone/>
            </a:pPr>
            <a:r>
              <a:rPr lang="de-DE" sz="1800" dirty="0" smtClean="0"/>
              <a:t>(4 - 5 Begleitpersonen von alpetour im Camping Roma)</a:t>
            </a:r>
            <a:endParaRPr lang="de-DE" sz="1800" dirty="0"/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1" r="23161"/>
          <a:stretch>
            <a:fillRect/>
          </a:stretch>
        </p:blipFill>
        <p:spPr/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0679" y1="47518" x2="20679" y2="47518"/>
                        <a14:foregroundMark x1="15485" y1="42199" x2="22078" y2="65603"/>
                        <a14:foregroundMark x1="14286" y1="39716" x2="13886" y2="38652"/>
                        <a14:foregroundMark x1="15185" y1="36170" x2="21279" y2="32270"/>
                        <a14:foregroundMark x1="13786" y1="36525" x2="15185" y2="36170"/>
                        <a14:foregroundMark x1="13586" y1="34397" x2="21079" y2="23050"/>
                        <a14:foregroundMark x1="13087" y1="32624" x2="19880" y2="15248"/>
                        <a14:foregroundMark x1="12787" y1="30496" x2="17882" y2="7801"/>
                        <a14:foregroundMark x1="15385" y1="3901" x2="12288" y2="28014"/>
                        <a14:foregroundMark x1="12887" y1="1418" x2="11389" y2="28369"/>
                        <a14:foregroundMark x1="10789" y1="27660" x2="10490" y2="0"/>
                        <a14:foregroundMark x1="10090" y1="28014" x2="7293" y2="709"/>
                        <a14:foregroundMark x1="9091" y1="30496" x2="4895" y2="6383"/>
                        <a14:foregroundMark x1="8591" y1="31560" x2="2997" y2="12411"/>
                        <a14:foregroundMark x1="1898" y1="21631" x2="5694" y2="29433"/>
                        <a14:foregroundMark x1="1998" y1="32270" x2="5694" y2="34043"/>
                        <a14:foregroundMark x1="2198" y1="41135" x2="5794" y2="39716"/>
                        <a14:foregroundMark x1="3197" y1="52482" x2="7193" y2="43972"/>
                        <a14:foregroundMark x1="4995" y1="62766" x2="8192" y2="50000"/>
                        <a14:foregroundMark x1="11289" y1="53546" x2="10190" y2="68440"/>
                        <a14:foregroundMark x1="13187" y1="47163" x2="13786" y2="40426"/>
                        <a14:foregroundMark x1="30370" y1="48936" x2="29071" y2="53901"/>
                        <a14:foregroundMark x1="39461" y1="48936" x2="39560" y2="55319"/>
                        <a14:foregroundMark x1="45055" y1="52482" x2="45055" y2="63475"/>
                        <a14:foregroundMark x1="56044" y1="54965" x2="56044" y2="64539"/>
                        <a14:foregroundMark x1="84216" y1="54610" x2="84416" y2="62411"/>
                        <a14:foregroundMark x1="96404" y1="53901" x2="95205" y2="68085"/>
                        <a14:foregroundMark x1="47353" y1="93972" x2="47552" y2="96809"/>
                        <a14:foregroundMark x1="50549" y1="95035" x2="50549" y2="89716"/>
                        <a14:foregroundMark x1="53646" y1="91135" x2="53646" y2="96099"/>
                        <a14:foregroundMark x1="56743" y1="90426" x2="56743" y2="99645"/>
                        <a14:foregroundMark x1="59540" y1="90780" x2="59540" y2="99645"/>
                        <a14:foregroundMark x1="62338" y1="90780" x2="62238" y2="99645"/>
                        <a14:foregroundMark x1="64935" y1="90780" x2="64935" y2="99645"/>
                        <a14:foregroundMark x1="68032" y1="90780" x2="68032" y2="99645"/>
                        <a14:foregroundMark x1="71029" y1="90780" x2="71029" y2="99645"/>
                        <a14:foregroundMark x1="73726" y1="91135" x2="73726" y2="99291"/>
                        <a14:foregroundMark x1="75125" y1="92908" x2="76424" y2="94681"/>
                        <a14:foregroundMark x1="77822" y1="90426" x2="77822" y2="99645"/>
                        <a14:foregroundMark x1="80619" y1="90780" x2="81918" y2="96099"/>
                        <a14:backgroundMark x1="9690" y1="17376" x2="10190" y2="26950"/>
                        <a14:backgroundMark x1="8092" y1="26950" x2="9491" y2="32979"/>
                        <a14:backgroundMark x1="13287" y1="25532" x2="11888" y2="32270"/>
                        <a14:backgroundMark x1="14585" y1="26950" x2="12088" y2="34043"/>
                        <a14:backgroundMark x1="15185" y1="30142" x2="13287" y2="34397"/>
                        <a14:backgroundMark x1="15684" y1="34043" x2="13287" y2="35461"/>
                        <a14:backgroundMark x1="15385" y1="38298" x2="12488" y2="39007"/>
                        <a14:backgroundMark x1="13786" y1="43972" x2="12987" y2="375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355" y="144773"/>
            <a:ext cx="3051048" cy="85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8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197742" y="3393428"/>
            <a:ext cx="1994258" cy="1728260"/>
          </a:xfrm>
          <a:prstGeom prst="rect">
            <a:avLst/>
          </a:prstGeom>
        </p:spPr>
      </p:pic>
      <p:grpSp>
        <p:nvGrpSpPr>
          <p:cNvPr id="16" name="Gruppieren 15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8" name="Rechteck 17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mit dir  </a:t>
              </a:r>
              <a:r>
                <a:rPr kumimoji="0" lang="de-DE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vom 28.07</a:t>
              </a:r>
              <a:r>
                <a:rPr kumimoji="0" lang="de-DE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9" name="Grafik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20" name="Grafik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222131" y="1444417"/>
            <a:ext cx="10474919" cy="4277394"/>
          </a:xfrm>
        </p:spPr>
        <p:txBody>
          <a:bodyPr>
            <a:normAutofit lnSpcReduction="10000"/>
          </a:bodyPr>
          <a:lstStyle/>
          <a:p>
            <a:pPr algn="l"/>
            <a:r>
              <a:rPr lang="de-DE" sz="2800" dirty="0">
                <a:latin typeface="Kanit" pitchFamily="2" charset="-34"/>
                <a:cs typeface="Kanit" pitchFamily="2" charset="-34"/>
              </a:rPr>
              <a:t>Im Reisepreis mit inbegriffene Leistungen: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>
                <a:latin typeface="Kanit Light" pitchFamily="2" charset="-34"/>
                <a:cs typeface="Kanit Light" pitchFamily="2" charset="-34"/>
              </a:rPr>
              <a:t>Bustransfer von einem zentralen Punkt in der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Pfarrei/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dem 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Seelsorgebereich zum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Aussendungsgottesdienst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>
                <a:latin typeface="Kanit Light" pitchFamily="2" charset="-34"/>
                <a:cs typeface="Kanit Light" pitchFamily="2" charset="-34"/>
              </a:rPr>
              <a:t>Busfahrt nach Rom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>
                <a:latin typeface="Kanit Light" pitchFamily="2" charset="-34"/>
                <a:cs typeface="Kanit Light" pitchFamily="2" charset="-34"/>
              </a:rPr>
              <a:t>Unterbringung in Bungalows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(Dreibett-Zimmer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)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in 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Camping Roma mit HP (Frühstück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Dienstag 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bis Freitag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/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&amp; 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Abendessen Montag + Mittwoch + Freitag)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>
                <a:latin typeface="Kanit Light" pitchFamily="2" charset="-34"/>
                <a:cs typeface="Kanit Light" pitchFamily="2" charset="-34"/>
              </a:rPr>
              <a:t>Busfahrt zurück in die Pfarrei/den Seelsorgebereich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>
                <a:latin typeface="Kanit Light" pitchFamily="2" charset="-34"/>
                <a:cs typeface="Kanit Light" pitchFamily="2" charset="-34"/>
              </a:rPr>
              <a:t>Pilgerpaket </a:t>
            </a:r>
            <a:endParaRPr lang="de-DE" sz="2200" dirty="0" smtClean="0">
              <a:latin typeface="Kanit Light" pitchFamily="2" charset="-34"/>
              <a:cs typeface="Kanit Light" pitchFamily="2" charset="-3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Ticket 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für den ÖPNV in Rom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Versicherungsschutz: u.a. Auslandskrankenversicherung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  <a:p>
            <a:pPr algn="l"/>
            <a:endParaRPr lang="de-DE" sz="2000" dirty="0">
              <a:latin typeface="Trebuchet MS" panose="020B060302020202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5618" y="1099369"/>
            <a:ext cx="2856382" cy="205882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5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9144000" cy="987589"/>
          </a:xfrm>
        </p:spPr>
        <p:txBody>
          <a:bodyPr>
            <a:noAutofit/>
          </a:bodyPr>
          <a:lstStyle/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Internationale Romwallfahrt 2024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939605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pieren 21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23" name="Grafik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24" name="Rechteck 23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25" name="Grafik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26" name="Grafik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45889" y="1522680"/>
            <a:ext cx="10500221" cy="4664534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Papstaudienz: Zugang zum Petersplatz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über Festival-Bändchen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gelb/blau</a:t>
            </a:r>
          </a:p>
          <a:p>
            <a:pPr marL="342900" indent="-3429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Pilgerheft (Lieder, Infos, Gebete)</a:t>
            </a:r>
          </a:p>
          <a:p>
            <a:pPr marL="342900" indent="-3429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Schlauchtuch (Tauschobjekt)</a:t>
            </a:r>
          </a:p>
          <a:p>
            <a:pPr marL="342900" indent="-3429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Wallfahrts-Schlüsselanhänger (Tauschobjekt)</a:t>
            </a:r>
          </a:p>
          <a:p>
            <a:pPr marL="342900" indent="-3429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200" dirty="0">
                <a:latin typeface="Kanit Light" pitchFamily="2" charset="-34"/>
                <a:cs typeface="Kanit Light" pitchFamily="2" charset="-34"/>
              </a:rPr>
              <a:t>Sonnenhut &amp;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Trinkflasche</a:t>
            </a:r>
          </a:p>
          <a:p>
            <a:pPr marL="342900" indent="-3429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Fächer</a:t>
            </a:r>
          </a:p>
          <a:p>
            <a:pPr marL="342900" indent="-3429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200" dirty="0" err="1" smtClean="0">
                <a:latin typeface="Kanit Light" pitchFamily="2" charset="-34"/>
                <a:cs typeface="Kanit Light" pitchFamily="2" charset="-34"/>
              </a:rPr>
              <a:t>Lanyard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 mit Notfall-Nummern</a:t>
            </a:r>
          </a:p>
          <a:p>
            <a:pPr marL="342900" indent="-3429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TN-Armband für die Diözese (rot/weiß)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(Zugang zu den Angeboten in CR-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            -&gt; immer zu tragen )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3447" y="3021289"/>
            <a:ext cx="1712553" cy="3127491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0615" y="1614520"/>
            <a:ext cx="3751385" cy="2813539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6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9144000" cy="987589"/>
          </a:xfrm>
        </p:spPr>
        <p:txBody>
          <a:bodyPr>
            <a:noAutofit/>
          </a:bodyPr>
          <a:lstStyle/>
          <a:p>
            <a:pPr algn="l"/>
            <a:r>
              <a:rPr lang="de-DE" sz="44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Pilgerpaket</a:t>
            </a:r>
            <a:endParaRPr lang="de-DE" sz="44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4759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41838" y="1389186"/>
            <a:ext cx="11101671" cy="4358582"/>
          </a:xfrm>
        </p:spPr>
        <p:txBody>
          <a:bodyPr>
            <a:normAutofit/>
          </a:bodyPr>
          <a:lstStyle/>
          <a:p>
            <a:pPr algn="l"/>
            <a:endParaRPr lang="de-DE" sz="400" dirty="0">
              <a:latin typeface="Trebuchet MS" panose="020B0603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Die Gruppenverantwortlichen gestalten das Programm für ihre Gruppe und haben die Aufsichtspflicht über die minderjährigen TN und „Weisungsbefugnis“ über die volljährigen TN.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Dabei werden die Gruppenverantwortlichen von den weiteren Aufsichtspersonen unterstützt.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Die Busbegleitungen koordinieren den Bus.</a:t>
            </a:r>
            <a:endParaRPr lang="de-DE" sz="2200" dirty="0">
              <a:latin typeface="Kanit Light" pitchFamily="2" charset="-34"/>
              <a:cs typeface="Kanit Light" pitchFamily="2" charset="-34"/>
              <a:sym typeface="Wingdings" panose="05000000000000000000" pitchFamily="2" charset="2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Jeder Bus wird von einer*m Malteser*in aus unserem Bistum begleitet.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In Camping Roma wird ein Arzt der Malteservor Ort sein 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Die Steuerungsgruppe schafft den Rahmen für das inhaltliche Programm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Der Reiseveranstalter bringt uns nach Rom und stellt dort Unterkunft &amp; Verpflegung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>
              <a:latin typeface="Trebuchet MS" panose="020B0603020202020204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9144000" cy="987589"/>
          </a:xfrm>
        </p:spPr>
        <p:txBody>
          <a:bodyPr>
            <a:noAutofit/>
          </a:bodyPr>
          <a:lstStyle/>
          <a:p>
            <a:pPr algn="l"/>
            <a:r>
              <a:rPr lang="de-DE" sz="44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Wer macht was?  </a:t>
            </a:r>
            <a:endParaRPr lang="de-DE" sz="44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2" name="Gruppieren 11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3" name="Grafik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4" name="Rechteck 13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166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01878" y="1580606"/>
            <a:ext cx="11041631" cy="4031629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>
              <a:latin typeface="Trebuchet MS" panose="020B0603020202020204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9144000" cy="987589"/>
          </a:xfrm>
        </p:spPr>
        <p:txBody>
          <a:bodyPr>
            <a:noAutofit/>
          </a:bodyPr>
          <a:lstStyle/>
          <a:p>
            <a:pPr algn="l"/>
            <a:r>
              <a:rPr lang="de-DE" sz="44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Organisatorisches </a:t>
            </a:r>
            <a:endParaRPr lang="de-DE" sz="44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2" name="Gruppieren 11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3" name="Grafik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4" name="Rechteck 13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  <p:pic>
        <p:nvPicPr>
          <p:cNvPr id="17" name="Grafik 16" descr="Gruppenverantwortliche V1  (00000002).pdf - Adobe Acrobat Reader (64-bit)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55" t="21810" r="30329" b="4859"/>
          <a:stretch/>
        </p:blipFill>
        <p:spPr>
          <a:xfrm>
            <a:off x="7086367" y="-22332"/>
            <a:ext cx="5128618" cy="699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2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01878" y="1580606"/>
            <a:ext cx="11041631" cy="4031629"/>
          </a:xfrm>
        </p:spPr>
        <p:txBody>
          <a:bodyPr>
            <a:normAutofit/>
          </a:bodyPr>
          <a:lstStyle/>
          <a:p>
            <a:pPr lvl="0" algn="l"/>
            <a:r>
              <a:rPr lang="de-DE" sz="2000" b="1" dirty="0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Hier klar die Erwartungen an die TN formulieren und ggf. mögliche Konsequenzen benennen. </a:t>
            </a:r>
            <a:endParaRPr lang="de-DE" sz="2000" dirty="0">
              <a:latin typeface="Trebuchet MS" panose="020B0603020202020204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ctrTitle"/>
          </p:nvPr>
        </p:nvSpPr>
        <p:spPr>
          <a:xfrm>
            <a:off x="410108" y="-211432"/>
            <a:ext cx="11461079" cy="987589"/>
          </a:xfrm>
        </p:spPr>
        <p:txBody>
          <a:bodyPr>
            <a:noAutofit/>
          </a:bodyPr>
          <a:lstStyle/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Was zum Thema Aufsichtspflicht zu sagen ist:  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2" name="Gruppieren 11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3" name="Grafik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4" name="Rechteck 13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9292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01878" y="1580606"/>
            <a:ext cx="11041631" cy="4031629"/>
          </a:xfrm>
        </p:spPr>
        <p:txBody>
          <a:bodyPr>
            <a:normAutofit/>
          </a:bodyPr>
          <a:lstStyle/>
          <a:p>
            <a:pPr lvl="0" algn="l"/>
            <a:r>
              <a:rPr lang="de-DE" sz="2000" b="1" dirty="0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Für die TN wichtige Aspekte von den Seiten S</a:t>
            </a:r>
            <a:r>
              <a:rPr lang="de-DE" sz="2000" b="1" dirty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. </a:t>
            </a:r>
            <a:r>
              <a:rPr lang="de-DE" sz="2000" b="1" dirty="0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54-63 hier anführen</a:t>
            </a:r>
            <a:endParaRPr lang="de-DE" sz="2000" b="1" dirty="0">
              <a:solidFill>
                <a:prstClr val="black"/>
              </a:solidFill>
              <a:latin typeface="Kanit" pitchFamily="2" charset="-34"/>
              <a:cs typeface="Kanit" pitchFamily="2" charset="-3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>
              <a:latin typeface="Trebuchet MS" panose="020B0603020202020204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ctrTitle"/>
          </p:nvPr>
        </p:nvSpPr>
        <p:spPr>
          <a:xfrm>
            <a:off x="410108" y="-211432"/>
            <a:ext cx="11461079" cy="987589"/>
          </a:xfrm>
        </p:spPr>
        <p:txBody>
          <a:bodyPr>
            <a:noAutofit/>
          </a:bodyPr>
          <a:lstStyle/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Was zum Prävention zu sagen ist:  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2" name="Gruppieren 11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3" name="Grafik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4" name="Rechteck 13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598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01878" y="1580606"/>
            <a:ext cx="11041631" cy="4031629"/>
          </a:xfrm>
        </p:spPr>
        <p:txBody>
          <a:bodyPr>
            <a:normAutofit/>
          </a:bodyPr>
          <a:lstStyle/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de-DE" b="1" dirty="0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Alkoholverbot während der Busfahrt unabhängig vom Alter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de-DE" b="1" dirty="0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Rauchverbot im Bus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de-DE" b="1" dirty="0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Kein Konsum von Cannabis während der Wallfahrt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de-DE" b="1" dirty="0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In Italien: Alkoholkonsum und Rauchen erst ab 18 erlaubt  daran müssen wir uns auch in Rom halten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de-DE" b="1" dirty="0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Alkohol-Konsum an öffentlichen Plätzen (auch das offene Tragen) ist unabhängig vom Alter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de-DE" b="1" dirty="0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-&gt; weitere Punkte siehe S. 30</a:t>
            </a:r>
          </a:p>
          <a:p>
            <a:pPr lvl="0" algn="l"/>
            <a:endParaRPr lang="de-DE" sz="2000" b="1" dirty="0">
              <a:solidFill>
                <a:prstClr val="black"/>
              </a:solidFill>
              <a:latin typeface="Kanit" pitchFamily="2" charset="-34"/>
              <a:cs typeface="Kanit" pitchFamily="2" charset="-3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>
              <a:latin typeface="Trebuchet MS" panose="020B0603020202020204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ctrTitle"/>
          </p:nvPr>
        </p:nvSpPr>
        <p:spPr>
          <a:xfrm>
            <a:off x="410108" y="-211432"/>
            <a:ext cx="11461079" cy="987589"/>
          </a:xfrm>
        </p:spPr>
        <p:txBody>
          <a:bodyPr>
            <a:noAutofit/>
          </a:bodyPr>
          <a:lstStyle/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Was zum Jugendschutz zu sagen ist:  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2" name="Gruppieren 11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3" name="Grafik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4" name="Rechteck 13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328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01878" y="1580606"/>
            <a:ext cx="11041631" cy="4031629"/>
          </a:xfrm>
        </p:spPr>
        <p:txBody>
          <a:bodyPr>
            <a:normAutofit/>
          </a:bodyPr>
          <a:lstStyle/>
          <a:p>
            <a:pPr algn="l"/>
            <a:r>
              <a:rPr lang="de-DE" sz="2000" b="1" dirty="0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Relevante Punkte der S</a:t>
            </a:r>
            <a:r>
              <a:rPr lang="de-DE" sz="2000" b="1" dirty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. 32</a:t>
            </a:r>
          </a:p>
          <a:p>
            <a:pPr lvl="0" algn="l"/>
            <a:endParaRPr lang="de-DE" sz="2000" b="1" dirty="0">
              <a:solidFill>
                <a:prstClr val="black"/>
              </a:solidFill>
              <a:latin typeface="Kanit" pitchFamily="2" charset="-34"/>
              <a:cs typeface="Kanit" pitchFamily="2" charset="-34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ctrTitle"/>
          </p:nvPr>
        </p:nvSpPr>
        <p:spPr>
          <a:xfrm>
            <a:off x="410108" y="-211432"/>
            <a:ext cx="11626561" cy="987589"/>
          </a:xfrm>
        </p:spPr>
        <p:txBody>
          <a:bodyPr>
            <a:noAutofit/>
          </a:bodyPr>
          <a:lstStyle/>
          <a:p>
            <a:pPr algn="l"/>
            <a:r>
              <a:rPr lang="de-DE" sz="4000" dirty="0" err="1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How</a:t>
            </a:r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 </a:t>
            </a:r>
            <a:r>
              <a:rPr lang="de-DE" sz="4000" dirty="0" err="1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to</a:t>
            </a:r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 </a:t>
            </a:r>
            <a:r>
              <a:rPr lang="de-DE" sz="4000" dirty="0" err="1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survive</a:t>
            </a:r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 in </a:t>
            </a:r>
            <a:r>
              <a:rPr lang="de-DE" sz="4000" dirty="0" err="1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Rome</a:t>
            </a:r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? 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2" name="Gruppieren 11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3" name="Grafik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4" name="Rechteck 13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743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10108" y="1580606"/>
            <a:ext cx="11333401" cy="4031629"/>
          </a:xfrm>
        </p:spPr>
        <p:txBody>
          <a:bodyPr>
            <a:normAutofit/>
          </a:bodyPr>
          <a:lstStyle/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de-DE" b="1" dirty="0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Denkt bei der Auswahl der Schuhe daran, dass wir viele Strecken in Rom zu Fuß zurücklegen werden  bequeme und feste Socken und zur Vermeidung von Blasen an den Füßen  Socken einpacken  </a:t>
            </a:r>
          </a:p>
          <a:p>
            <a:pPr marL="171450" lvl="0" indent="-171450" algn="l">
              <a:buFont typeface="Arial" panose="020B0604020202020204" pitchFamily="34" charset="0"/>
              <a:buChar char="•"/>
            </a:pPr>
            <a:endParaRPr lang="de-DE" sz="1050" b="1" dirty="0">
              <a:solidFill>
                <a:prstClr val="black"/>
              </a:solidFill>
              <a:latin typeface="Kanit" pitchFamily="2" charset="-34"/>
              <a:cs typeface="Kanit" pitchFamily="2" charset="-34"/>
              <a:sym typeface="Wingdings" panose="05000000000000000000" pitchFamily="2" charset="2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de-DE" b="1" dirty="0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In den Kirchen in Rom müssen Schultern und Knie bedeckt sein </a:t>
            </a:r>
            <a:br>
              <a:rPr lang="de-DE" b="1" dirty="0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</a:br>
            <a:r>
              <a:rPr lang="de-DE" b="1" dirty="0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 keine </a:t>
            </a:r>
            <a:r>
              <a:rPr lang="de-DE" b="1" dirty="0" err="1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Tanktops</a:t>
            </a:r>
            <a:r>
              <a:rPr lang="de-DE" b="1" dirty="0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/Spaghetti-Träger und knapp Shorts/Röcke</a:t>
            </a:r>
            <a:br>
              <a:rPr lang="de-DE" b="1" dirty="0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</a:br>
            <a:r>
              <a:rPr lang="de-DE" b="1" dirty="0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 ein großes dünnes Tuch einpacken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de-DE" b="1" dirty="0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Sonnencreme, Sonnenhut, Insektenschutzspray sind ein must-</a:t>
            </a:r>
            <a:r>
              <a:rPr lang="de-DE" b="1" dirty="0" err="1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have</a:t>
            </a:r>
            <a:r>
              <a:rPr lang="de-DE" b="1" dirty="0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de-DE" b="1" dirty="0" smtClean="0">
              <a:solidFill>
                <a:prstClr val="black"/>
              </a:solidFill>
              <a:latin typeface="Kanit" pitchFamily="2" charset="-34"/>
              <a:cs typeface="Kanit" pitchFamily="2" charset="-34"/>
              <a:sym typeface="Wingdings" panose="05000000000000000000" pitchFamily="2" charset="2"/>
            </a:endParaRPr>
          </a:p>
          <a:p>
            <a:pPr lvl="0" algn="l"/>
            <a:r>
              <a:rPr lang="de-DE" b="1" dirty="0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Weitere </a:t>
            </a:r>
            <a:r>
              <a:rPr lang="de-DE" b="1" dirty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f</a:t>
            </a:r>
            <a:r>
              <a:rPr lang="de-DE" b="1" dirty="0" smtClean="0">
                <a:solidFill>
                  <a:prstClr val="black"/>
                </a:solidFill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ür die TN wichtige Aspekte der S. 34 hier benennen </a:t>
            </a:r>
            <a:endParaRPr lang="de-DE" b="1" dirty="0">
              <a:solidFill>
                <a:prstClr val="black"/>
              </a:solidFill>
              <a:latin typeface="Kanit" pitchFamily="2" charset="-34"/>
              <a:cs typeface="Kanit" pitchFamily="2" charset="-34"/>
            </a:endParaRPr>
          </a:p>
          <a:p>
            <a:pPr algn="l"/>
            <a:endParaRPr lang="de-DE" sz="2000" dirty="0">
              <a:latin typeface="Trebuchet MS" panose="020B0603020202020204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9144000" cy="987589"/>
          </a:xfrm>
        </p:spPr>
        <p:txBody>
          <a:bodyPr>
            <a:noAutofit/>
          </a:bodyPr>
          <a:lstStyle/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Do </a:t>
            </a:r>
            <a:r>
              <a:rPr lang="de-DE" sz="4000" dirty="0" err="1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and</a:t>
            </a:r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 </a:t>
            </a:r>
            <a:r>
              <a:rPr lang="de-DE" sz="4000" dirty="0" err="1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don‘t</a:t>
            </a:r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  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2" name="Gruppieren 11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3" name="Grafik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4" name="Rechteck 13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727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25407" y="1498673"/>
            <a:ext cx="10741185" cy="4145063"/>
          </a:xfrm>
        </p:spPr>
        <p:txBody>
          <a:bodyPr>
            <a:noAutofit/>
          </a:bodyPr>
          <a:lstStyle/>
          <a:p>
            <a:pPr algn="l"/>
            <a:r>
              <a:rPr lang="de-DE" sz="2800" b="1" dirty="0" smtClean="0">
                <a:latin typeface="Kanit" pitchFamily="2" charset="-34"/>
                <a:cs typeface="Kanit" pitchFamily="2" charset="-34"/>
              </a:rPr>
              <a:t>Sonntag</a:t>
            </a:r>
            <a:r>
              <a:rPr lang="de-DE" sz="2800" b="1" dirty="0">
                <a:latin typeface="Kanit" pitchFamily="2" charset="-34"/>
                <a:cs typeface="Kanit" pitchFamily="2" charset="-34"/>
              </a:rPr>
              <a:t>, </a:t>
            </a:r>
            <a:r>
              <a:rPr lang="de-DE" sz="2800" b="1" dirty="0" smtClean="0">
                <a:latin typeface="Kanit" pitchFamily="2" charset="-34"/>
                <a:cs typeface="Kanit" pitchFamily="2" charset="-34"/>
              </a:rPr>
              <a:t>28.07.24:</a:t>
            </a:r>
            <a:endParaRPr lang="de-DE" sz="2800" b="1" dirty="0">
              <a:latin typeface="Kanit" pitchFamily="2" charset="-34"/>
              <a:cs typeface="Kanit" pitchFamily="2" charset="-3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>
                <a:latin typeface="Kanit Light" pitchFamily="2" charset="-34"/>
                <a:cs typeface="Kanit Light" pitchFamily="2" charset="-34"/>
              </a:rPr>
              <a:t>später Nachmittag: Abfahrt des Busses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/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an 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einem zentralen Punkt in der Pfarrei/dem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SSB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 Zeit und Ort bekommen wir 4 Wochen vorher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Hinweise zum Gepäck beachten [S. 22]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>
                <a:latin typeface="Kanit Light" pitchFamily="2" charset="-34"/>
                <a:cs typeface="Kanit Light" pitchFamily="2" charset="-34"/>
              </a:rPr>
              <a:t>Fahrt zum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ZOB in Erlangen,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von dort zu Fuß (1 km, 15 min)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19.00 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Uhr: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Aussendungsgottesdienst in der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Heinrich-</a:t>
            </a:r>
            <a:r>
              <a:rPr lang="de-DE" sz="2200" dirty="0" err="1" smtClean="0">
                <a:latin typeface="Kanit Light" pitchFamily="2" charset="-34"/>
                <a:cs typeface="Kanit Light" pitchFamily="2" charset="-34"/>
              </a:rPr>
              <a:t>Lades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-Halle in Erlangen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mit EB Herwig </a:t>
            </a:r>
            <a:r>
              <a:rPr lang="de-DE" sz="2200" dirty="0" err="1" smtClean="0">
                <a:latin typeface="Kanit Light" pitchFamily="2" charset="-34"/>
                <a:cs typeface="Kanit Light" pitchFamily="2" charset="-34"/>
              </a:rPr>
              <a:t>Gössl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>
                <a:latin typeface="Kanit Light" pitchFamily="2" charset="-34"/>
                <a:cs typeface="Kanit Light" pitchFamily="2" charset="-34"/>
              </a:rPr>
              <a:t>21.00 Uhr: Fahrt nach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Rom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6561" y="2389011"/>
            <a:ext cx="3795439" cy="2692416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 rot="20281660">
            <a:off x="8553421" y="3957891"/>
            <a:ext cx="25936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b="1" dirty="0" smtClean="0">
                <a:solidFill>
                  <a:schemeClr val="bg1"/>
                </a:solidFill>
                <a:latin typeface="Freestyle Script" panose="030804020302050B0404" pitchFamily="66" charset="0"/>
              </a:rPr>
              <a:t>Wir kommen!</a:t>
            </a:r>
            <a:endParaRPr lang="de-DE" b="1" dirty="0">
              <a:solidFill>
                <a:schemeClr val="bg1"/>
              </a:solidFill>
              <a:latin typeface="Freestyle Script" panose="030804020302050B0404" pitchFamily="66" charset="0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3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9144000" cy="987589"/>
          </a:xfrm>
        </p:spPr>
        <p:txBody>
          <a:bodyPr>
            <a:noAutofit/>
          </a:bodyPr>
          <a:lstStyle/>
          <a:p>
            <a:pPr algn="l"/>
            <a:r>
              <a:rPr lang="de-DE" sz="44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Das Programm </a:t>
            </a:r>
            <a:endParaRPr lang="de-DE" sz="44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6" name="Rechteck 15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19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25407" y="1951892"/>
            <a:ext cx="10741185" cy="3691844"/>
          </a:xfrm>
        </p:spPr>
        <p:txBody>
          <a:bodyPr>
            <a:noAutofit/>
          </a:bodyPr>
          <a:lstStyle/>
          <a:p>
            <a:pPr algn="l"/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Bus Nummer </a:t>
            </a:r>
          </a:p>
          <a:p>
            <a:pPr algn="l"/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Busbegleitung</a:t>
            </a:r>
          </a:p>
          <a:p>
            <a:pPr algn="l"/>
            <a:r>
              <a:rPr lang="de-DE" sz="2200" dirty="0">
                <a:latin typeface="Kanit Light" pitchFamily="2" charset="-34"/>
                <a:cs typeface="Kanit Light" pitchFamily="2" charset="-34"/>
              </a:rPr>
              <a:t>e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in*e Malteser*in mit im Bus </a:t>
            </a:r>
          </a:p>
          <a:p>
            <a:pPr algn="l"/>
            <a:r>
              <a:rPr lang="de-DE" sz="2200" dirty="0">
                <a:latin typeface="Kanit Light" pitchFamily="2" charset="-34"/>
                <a:cs typeface="Kanit Light" pitchFamily="2" charset="-34"/>
              </a:rPr>
              <a:t>w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eitere Gruppe(n)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6561" y="2389011"/>
            <a:ext cx="3795439" cy="2692416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 rot="20281660">
            <a:off x="8553421" y="3957891"/>
            <a:ext cx="25936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b="1" dirty="0" smtClean="0">
                <a:solidFill>
                  <a:schemeClr val="bg1"/>
                </a:solidFill>
                <a:latin typeface="Freestyle Script" panose="030804020302050B0404" pitchFamily="66" charset="0"/>
              </a:rPr>
              <a:t>Wir kommen!</a:t>
            </a:r>
            <a:endParaRPr lang="de-DE" b="1" dirty="0">
              <a:solidFill>
                <a:schemeClr val="bg1"/>
              </a:solidFill>
              <a:latin typeface="Freestyle Script" panose="030804020302050B0404" pitchFamily="66" charset="0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3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9144000" cy="987589"/>
          </a:xfrm>
        </p:spPr>
        <p:txBody>
          <a:bodyPr>
            <a:noAutofit/>
          </a:bodyPr>
          <a:lstStyle/>
          <a:p>
            <a:pPr algn="l"/>
            <a:r>
              <a:rPr lang="de-DE" sz="44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Unser Bus:  </a:t>
            </a:r>
            <a:endParaRPr lang="de-DE" sz="44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6" name="Rechteck 15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6736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25407" y="1498673"/>
            <a:ext cx="10741185" cy="4145063"/>
          </a:xfrm>
        </p:spPr>
        <p:txBody>
          <a:bodyPr>
            <a:noAutofit/>
          </a:bodyPr>
          <a:lstStyle/>
          <a:p>
            <a:pPr algn="l"/>
            <a:r>
              <a:rPr lang="de-DE" sz="2800" b="1" dirty="0" smtClean="0">
                <a:latin typeface="Kanit" pitchFamily="2" charset="-34"/>
                <a:cs typeface="Kanit" pitchFamily="2" charset="-34"/>
              </a:rPr>
              <a:t>Sonntag</a:t>
            </a:r>
            <a:r>
              <a:rPr lang="de-DE" sz="2800" b="1" dirty="0">
                <a:latin typeface="Kanit" pitchFamily="2" charset="-34"/>
                <a:cs typeface="Kanit" pitchFamily="2" charset="-34"/>
              </a:rPr>
              <a:t>, </a:t>
            </a:r>
            <a:r>
              <a:rPr lang="de-DE" sz="2800" b="1" dirty="0" smtClean="0">
                <a:latin typeface="Kanit" pitchFamily="2" charset="-34"/>
                <a:cs typeface="Kanit" pitchFamily="2" charset="-34"/>
              </a:rPr>
              <a:t>28.07.24:</a:t>
            </a:r>
            <a:endParaRPr lang="de-DE" sz="2800" b="1" dirty="0">
              <a:latin typeface="Kanit" pitchFamily="2" charset="-34"/>
              <a:cs typeface="Kanit" pitchFamily="2" charset="-3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>
                <a:latin typeface="Kanit Light" pitchFamily="2" charset="-34"/>
                <a:cs typeface="Kanit Light" pitchFamily="2" charset="-34"/>
              </a:rPr>
              <a:t>später Nachmittag: Abfahrt des Busses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/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an 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einem zentralen Punkt in der Pfarrei/dem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SSB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 Zeit und Ort bekommen wir 4 Wochen vorher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Hinweise zum Gepäck beachten [S. 22]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Fahrt zum ZOB in Erlangen,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von dort zu Fuß (1 km, 15 min)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19.00 Uhr: Aussendungsgottesdienst in der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Heinrich-</a:t>
            </a:r>
            <a:r>
              <a:rPr lang="de-DE" sz="2200" dirty="0" err="1" smtClean="0">
                <a:latin typeface="Kanit Light" pitchFamily="2" charset="-34"/>
                <a:cs typeface="Kanit Light" pitchFamily="2" charset="-34"/>
              </a:rPr>
              <a:t>Lades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-Halle in Erlangen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mit EB Herwig </a:t>
            </a:r>
            <a:r>
              <a:rPr lang="de-DE" sz="2200" dirty="0" err="1" smtClean="0">
                <a:latin typeface="Kanit Light" pitchFamily="2" charset="-34"/>
                <a:cs typeface="Kanit Light" pitchFamily="2" charset="-34"/>
              </a:rPr>
              <a:t>Gössl</a:t>
            </a:r>
            <a:endParaRPr lang="de-DE" sz="2200" dirty="0" smtClean="0">
              <a:latin typeface="Kanit Light" pitchFamily="2" charset="-34"/>
              <a:cs typeface="Kanit Light" pitchFamily="2" charset="-3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21.00 Uhr: Fahrt nach Rom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6561" y="2389011"/>
            <a:ext cx="3795439" cy="2692416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 rot="20281660">
            <a:off x="8553421" y="3957891"/>
            <a:ext cx="25936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b="1" dirty="0" smtClean="0">
                <a:solidFill>
                  <a:schemeClr val="bg1"/>
                </a:solidFill>
                <a:latin typeface="Freestyle Script" panose="030804020302050B0404" pitchFamily="66" charset="0"/>
              </a:rPr>
              <a:t>Wir kommen!</a:t>
            </a:r>
            <a:endParaRPr lang="de-DE" b="1" dirty="0">
              <a:solidFill>
                <a:schemeClr val="bg1"/>
              </a:solidFill>
              <a:latin typeface="Freestyle Script" panose="030804020302050B0404" pitchFamily="66" charset="0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3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9144000" cy="987589"/>
          </a:xfrm>
        </p:spPr>
        <p:txBody>
          <a:bodyPr>
            <a:noAutofit/>
          </a:bodyPr>
          <a:lstStyle/>
          <a:p>
            <a:pPr algn="l"/>
            <a:r>
              <a:rPr lang="de-DE" sz="44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Das Programm </a:t>
            </a:r>
            <a:endParaRPr lang="de-DE" sz="44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6" name="Rechteck 15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429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4" name="Inhaltsplatzhalter 3" descr="Bildschirmausschnitt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154" y="23870"/>
            <a:ext cx="6713172" cy="6834130"/>
          </a:xfrm>
        </p:spPr>
      </p:pic>
      <p:cxnSp>
        <p:nvCxnSpPr>
          <p:cNvPr id="6" name="Gerader Verbinder 5"/>
          <p:cNvCxnSpPr/>
          <p:nvPr/>
        </p:nvCxnSpPr>
        <p:spPr>
          <a:xfrm>
            <a:off x="5462337" y="1425993"/>
            <a:ext cx="633663" cy="49906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/>
          <p:cNvCxnSpPr/>
          <p:nvPr/>
        </p:nvCxnSpPr>
        <p:spPr>
          <a:xfrm>
            <a:off x="6252410" y="1925053"/>
            <a:ext cx="846222" cy="10689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/>
        </p:nvCxnSpPr>
        <p:spPr>
          <a:xfrm flipV="1">
            <a:off x="7098632" y="1799143"/>
            <a:ext cx="1024688" cy="2328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/>
          <p:cNvCxnSpPr/>
          <p:nvPr/>
        </p:nvCxnSpPr>
        <p:spPr>
          <a:xfrm>
            <a:off x="8123320" y="1891257"/>
            <a:ext cx="956510" cy="465890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/>
          <p:cNvCxnSpPr/>
          <p:nvPr/>
        </p:nvCxnSpPr>
        <p:spPr>
          <a:xfrm>
            <a:off x="9071808" y="6509952"/>
            <a:ext cx="825719" cy="2180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Legende mit Linie 1 21"/>
          <p:cNvSpPr/>
          <p:nvPr/>
        </p:nvSpPr>
        <p:spPr>
          <a:xfrm flipH="1">
            <a:off x="264693" y="409171"/>
            <a:ext cx="3593879" cy="1016822"/>
          </a:xfrm>
          <a:prstGeom prst="borderCallout1">
            <a:avLst>
              <a:gd name="adj1" fmla="val 18750"/>
              <a:gd name="adj2" fmla="val -8333"/>
              <a:gd name="adj3" fmla="val 82339"/>
              <a:gd name="adj4" fmla="val -45420"/>
            </a:avLst>
          </a:prstGeom>
          <a:solidFill>
            <a:srgbClr val="FFC000"/>
          </a:solidFill>
          <a:ln w="79375" cmpd="sng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nit SemiBold" pitchFamily="2" charset="-34"/>
                <a:ea typeface="+mn-ea"/>
                <a:cs typeface="Kanit SemiBold" pitchFamily="2" charset="-34"/>
              </a:rPr>
              <a:t>Großparkplatz</a:t>
            </a:r>
            <a:endParaRPr kumimoji="0" lang="de-DE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nit SemiBold" pitchFamily="2" charset="-34"/>
              <a:ea typeface="+mn-ea"/>
              <a:cs typeface="Kanit SemiBold" pitchFamily="2" charset="-34"/>
            </a:endParaRPr>
          </a:p>
        </p:txBody>
      </p:sp>
      <p:sp>
        <p:nvSpPr>
          <p:cNvPr id="23" name="Legende mit Linie 1 22"/>
          <p:cNvSpPr/>
          <p:nvPr/>
        </p:nvSpPr>
        <p:spPr>
          <a:xfrm flipH="1">
            <a:off x="264693" y="1690688"/>
            <a:ext cx="3593879" cy="1016822"/>
          </a:xfrm>
          <a:prstGeom prst="borderCallout1">
            <a:avLst>
              <a:gd name="adj1" fmla="val 18750"/>
              <a:gd name="adj2" fmla="val -8333"/>
              <a:gd name="adj3" fmla="val 30276"/>
              <a:gd name="adj4" fmla="val -63163"/>
            </a:avLst>
          </a:prstGeom>
          <a:solidFill>
            <a:srgbClr val="FFC000"/>
          </a:solidFill>
          <a:ln w="79375" cmpd="sng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nit SemiBold" pitchFamily="2" charset="-34"/>
                <a:ea typeface="+mn-ea"/>
                <a:cs typeface="Kanit SemiBold" pitchFamily="2" charset="-34"/>
              </a:rPr>
              <a:t>Hauptbahnhof</a:t>
            </a:r>
            <a:endParaRPr kumimoji="0" lang="de-DE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nit SemiBold" pitchFamily="2" charset="-34"/>
              <a:ea typeface="+mn-ea"/>
              <a:cs typeface="Kanit SemiBold" pitchFamily="2" charset="-34"/>
            </a:endParaRPr>
          </a:p>
        </p:txBody>
      </p:sp>
      <p:sp>
        <p:nvSpPr>
          <p:cNvPr id="24" name="Legende mit Linie 1 23"/>
          <p:cNvSpPr/>
          <p:nvPr/>
        </p:nvSpPr>
        <p:spPr>
          <a:xfrm flipH="1">
            <a:off x="7303167" y="619591"/>
            <a:ext cx="3537283" cy="811710"/>
          </a:xfrm>
          <a:prstGeom prst="borderCallout1">
            <a:avLst>
              <a:gd name="adj1" fmla="val 18750"/>
              <a:gd name="adj2" fmla="val -8333"/>
              <a:gd name="adj3" fmla="val 267620"/>
              <a:gd name="adj4" fmla="val 67165"/>
            </a:avLst>
          </a:prstGeom>
          <a:solidFill>
            <a:srgbClr val="FFC000"/>
          </a:solidFill>
          <a:ln w="79375" cmpd="sng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nit SemiBold" pitchFamily="2" charset="-34"/>
                <a:ea typeface="+mn-ea"/>
                <a:cs typeface="Kanit SemiBold" pitchFamily="2" charset="-34"/>
              </a:rPr>
              <a:t>Fußgängerzone </a:t>
            </a:r>
            <a:endParaRPr kumimoji="0" lang="de-DE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nit SemiBold" pitchFamily="2" charset="-34"/>
              <a:ea typeface="+mn-ea"/>
              <a:cs typeface="Kanit SemiBold" pitchFamily="2" charset="-34"/>
            </a:endParaRPr>
          </a:p>
        </p:txBody>
      </p:sp>
      <p:sp>
        <p:nvSpPr>
          <p:cNvPr id="25" name="Legende mit Linie 1 24"/>
          <p:cNvSpPr/>
          <p:nvPr/>
        </p:nvSpPr>
        <p:spPr>
          <a:xfrm flipH="1">
            <a:off x="260132" y="3162370"/>
            <a:ext cx="3593879" cy="1016822"/>
          </a:xfrm>
          <a:prstGeom prst="borderCallout1">
            <a:avLst>
              <a:gd name="adj1" fmla="val 18750"/>
              <a:gd name="adj2" fmla="val -8333"/>
              <a:gd name="adj3" fmla="val 57491"/>
              <a:gd name="adj4" fmla="val -123758"/>
            </a:avLst>
          </a:prstGeom>
          <a:solidFill>
            <a:srgbClr val="FFC000"/>
          </a:solidFill>
          <a:ln w="79375" cmpd="sng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nit SemiBold" pitchFamily="2" charset="-34"/>
                <a:ea typeface="+mn-ea"/>
                <a:cs typeface="Kanit SemiBold" pitchFamily="2" charset="-34"/>
              </a:rPr>
              <a:t>Ampelkreuzung</a:t>
            </a:r>
            <a:endParaRPr kumimoji="0" lang="de-DE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nit SemiBold" pitchFamily="2" charset="-34"/>
              <a:ea typeface="+mn-ea"/>
              <a:cs typeface="Kanit SemiBold" pitchFamily="2" charset="-34"/>
            </a:endParaRPr>
          </a:p>
        </p:txBody>
      </p:sp>
      <p:sp>
        <p:nvSpPr>
          <p:cNvPr id="26" name="Legende mit Linie 1 25"/>
          <p:cNvSpPr/>
          <p:nvPr/>
        </p:nvSpPr>
        <p:spPr>
          <a:xfrm flipH="1">
            <a:off x="9071808" y="3480028"/>
            <a:ext cx="2992300" cy="1240583"/>
          </a:xfrm>
          <a:prstGeom prst="borderCallout1">
            <a:avLst>
              <a:gd name="adj1" fmla="val 218720"/>
              <a:gd name="adj2" fmla="val 73018"/>
              <a:gd name="adj3" fmla="val 36192"/>
              <a:gd name="adj4" fmla="val 35597"/>
            </a:avLst>
          </a:prstGeom>
          <a:solidFill>
            <a:srgbClr val="FFC000"/>
          </a:solidFill>
          <a:ln w="79375" cmpd="sng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nit SemiBold" pitchFamily="2" charset="-34"/>
                <a:ea typeface="+mn-ea"/>
                <a:cs typeface="Kanit SemiBold" pitchFamily="2" charset="-34"/>
              </a:rPr>
              <a:t>Heinrich-</a:t>
            </a:r>
            <a:r>
              <a:rPr kumimoji="0" lang="de-DE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nit SemiBold" pitchFamily="2" charset="-34"/>
                <a:ea typeface="+mn-ea"/>
                <a:cs typeface="Kanit SemiBold" pitchFamily="2" charset="-34"/>
              </a:rPr>
              <a:t>Lades</a:t>
            </a:r>
            <a:r>
              <a:rPr kumimoji="0" lang="de-DE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nit SemiBold" pitchFamily="2" charset="-34"/>
                <a:ea typeface="+mn-ea"/>
                <a:cs typeface="Kanit SemiBold" pitchFamily="2" charset="-34"/>
              </a:rPr>
              <a:t>-Halle </a:t>
            </a:r>
            <a:endParaRPr kumimoji="0" lang="de-DE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nit SemiBold" pitchFamily="2" charset="-34"/>
              <a:ea typeface="+mn-ea"/>
              <a:cs typeface="Kanit SemiBold" pitchFamily="2" charset="-34"/>
            </a:endParaRPr>
          </a:p>
        </p:txBody>
      </p:sp>
      <p:sp>
        <p:nvSpPr>
          <p:cNvPr id="27" name="Legende mit Linie 1 26"/>
          <p:cNvSpPr/>
          <p:nvPr/>
        </p:nvSpPr>
        <p:spPr>
          <a:xfrm flipH="1">
            <a:off x="260132" y="4634052"/>
            <a:ext cx="3593879" cy="1016822"/>
          </a:xfrm>
          <a:prstGeom prst="borderCallout1">
            <a:avLst>
              <a:gd name="adj1" fmla="val 18750"/>
              <a:gd name="adj2" fmla="val -8333"/>
              <a:gd name="adj3" fmla="val -32437"/>
              <a:gd name="adj4" fmla="val -89611"/>
            </a:avLst>
          </a:prstGeom>
          <a:solidFill>
            <a:srgbClr val="FFC000"/>
          </a:solidFill>
          <a:ln w="79375" cmpd="sng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nit SemiBold" pitchFamily="2" charset="-34"/>
                <a:ea typeface="+mn-ea"/>
                <a:cs typeface="Kanit SemiBold" pitchFamily="2" charset="-34"/>
              </a:rPr>
              <a:t>Ausweichparkplatz</a:t>
            </a:r>
            <a:endParaRPr kumimoji="0" lang="de-DE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nit SemiBold" pitchFamily="2" charset="-34"/>
              <a:ea typeface="+mn-ea"/>
              <a:cs typeface="Kanit SemiBold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5010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01878" y="1491186"/>
            <a:ext cx="10741185" cy="5203884"/>
          </a:xfrm>
        </p:spPr>
        <p:txBody>
          <a:bodyPr>
            <a:noAutofit/>
          </a:bodyPr>
          <a:lstStyle/>
          <a:p>
            <a:pPr algn="l"/>
            <a:r>
              <a:rPr lang="de-DE" sz="2800" b="1" dirty="0" smtClean="0">
                <a:latin typeface="Kanit" pitchFamily="2" charset="-34"/>
                <a:cs typeface="Kanit" pitchFamily="2" charset="-34"/>
              </a:rPr>
              <a:t>Montag</a:t>
            </a:r>
            <a:r>
              <a:rPr lang="de-DE" sz="2800" b="1" dirty="0">
                <a:latin typeface="Kanit" pitchFamily="2" charset="-34"/>
                <a:cs typeface="Kanit" pitchFamily="2" charset="-34"/>
              </a:rPr>
              <a:t>, 29.07.24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>
                <a:latin typeface="Kanit Light" pitchFamily="2" charset="-34"/>
                <a:cs typeface="Kanit Light" pitchFamily="2" charset="-34"/>
              </a:rPr>
              <a:t>gegen 13:00 Uhr: Ankunft in Camping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Roma (CR) 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Angebot: gestaltetes Ankommen mit Kennenlernen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ODER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/>
            </a:r>
            <a:br>
              <a:rPr lang="de-DE" sz="2200" dirty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Aufenthalt 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in Rom mit individuellem Programm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/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der Pfarrei  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>
                <a:latin typeface="Kanit Light" pitchFamily="2" charset="-34"/>
                <a:cs typeface="Kanit Light" pitchFamily="2" charset="-34"/>
              </a:rPr>
              <a:t>Abendessen in Camping Roma in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Schichten 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/>
            </a:r>
            <a:br>
              <a:rPr lang="de-DE" sz="2200" dirty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18:30 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Uhr, 19:45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Uhr oder 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21:00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Uhr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(Einteilung erfolgt nach Auskunft des Reise-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err="1" smtClean="0">
                <a:latin typeface="Kanit Light" pitchFamily="2" charset="-34"/>
                <a:cs typeface="Kanit Light" pitchFamily="2" charset="-34"/>
              </a:rPr>
              <a:t>veranstalters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 erst Ende Juni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)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Angebot: Abendandacht in CR  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  <a:p>
            <a:pPr algn="l"/>
            <a:endParaRPr lang="de-DE" sz="2200" dirty="0">
              <a:latin typeface="Kanit Light" pitchFamily="2" charset="-34"/>
              <a:cs typeface="Kanit Light" pitchFamily="2" charset="-34"/>
            </a:endParaRP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6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9144000" cy="987589"/>
          </a:xfrm>
        </p:spPr>
        <p:txBody>
          <a:bodyPr>
            <a:noAutofit/>
          </a:bodyPr>
          <a:lstStyle/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Internationale Romwallfahrt 2024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7" name="Gruppieren 16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9" name="Rechteck 18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22" name="Grafik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23" name="Grafik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  <p:pic>
        <p:nvPicPr>
          <p:cNvPr id="4" name="Grafik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47890" y="1786939"/>
            <a:ext cx="3965303" cy="2973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7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01878" y="1678209"/>
            <a:ext cx="10500221" cy="3934025"/>
          </a:xfrm>
        </p:spPr>
        <p:txBody>
          <a:bodyPr>
            <a:normAutofit/>
          </a:bodyPr>
          <a:lstStyle/>
          <a:p>
            <a:pPr algn="l"/>
            <a:r>
              <a:rPr lang="de-DE" sz="2800" dirty="0" smtClean="0">
                <a:latin typeface="Kanit" pitchFamily="2" charset="-34"/>
                <a:cs typeface="Kanit" pitchFamily="2" charset="-34"/>
              </a:rPr>
              <a:t>Unsere Unterkunft: </a:t>
            </a:r>
            <a:br>
              <a:rPr lang="de-DE" sz="2800" dirty="0" smtClean="0">
                <a:latin typeface="Kanit" pitchFamily="2" charset="-34"/>
                <a:cs typeface="Kanit" pitchFamily="2" charset="-34"/>
              </a:rPr>
            </a:br>
            <a:r>
              <a:rPr lang="de-DE" sz="2800" dirty="0" smtClean="0">
                <a:latin typeface="Kanit" pitchFamily="2" charset="-34"/>
                <a:cs typeface="Kanit" pitchFamily="2" charset="-34"/>
              </a:rPr>
              <a:t>	     </a:t>
            </a:r>
          </a:p>
          <a:p>
            <a:pPr algn="l"/>
            <a:r>
              <a:rPr lang="de-DE" sz="2800" dirty="0">
                <a:latin typeface="Kanit" pitchFamily="2" charset="-34"/>
                <a:cs typeface="Kanit" pitchFamily="2" charset="-34"/>
              </a:rPr>
              <a:t> </a:t>
            </a:r>
            <a:r>
              <a:rPr lang="de-DE" sz="2800" dirty="0" smtClean="0">
                <a:latin typeface="Kanit" pitchFamily="2" charset="-34"/>
                <a:cs typeface="Kanit" pitchFamily="2" charset="-34"/>
              </a:rPr>
              <a:t>             Camping Roma; </a:t>
            </a:r>
          </a:p>
          <a:p>
            <a:pPr algn="l"/>
            <a:r>
              <a:rPr lang="de-DE" sz="2800" dirty="0" smtClean="0">
                <a:latin typeface="Kanit" pitchFamily="2" charset="-34"/>
                <a:cs typeface="Kanit" pitchFamily="2" charset="-34"/>
              </a:rPr>
              <a:t>	     </a:t>
            </a:r>
            <a:r>
              <a:rPr lang="it-IT" sz="2800" dirty="0" smtClean="0">
                <a:latin typeface="Kanit Light" pitchFamily="2" charset="-34"/>
                <a:cs typeface="Kanit Light" pitchFamily="2" charset="-34"/>
              </a:rPr>
              <a:t>Via </a:t>
            </a:r>
            <a:r>
              <a:rPr lang="it-IT" sz="2800" dirty="0">
                <a:latin typeface="Kanit Light" pitchFamily="2" charset="-34"/>
                <a:cs typeface="Kanit Light" pitchFamily="2" charset="-34"/>
              </a:rPr>
              <a:t>Aurelia, 831, </a:t>
            </a:r>
            <a:r>
              <a:rPr lang="it-IT" sz="2800" dirty="0" smtClean="0">
                <a:latin typeface="Kanit Light" pitchFamily="2" charset="-34"/>
                <a:cs typeface="Kanit Light" pitchFamily="2" charset="-34"/>
              </a:rPr>
              <a:t/>
            </a:r>
            <a:br>
              <a:rPr lang="it-IT" sz="2800" dirty="0" smtClean="0">
                <a:latin typeface="Kanit Light" pitchFamily="2" charset="-34"/>
                <a:cs typeface="Kanit Light" pitchFamily="2" charset="-34"/>
              </a:rPr>
            </a:br>
            <a:r>
              <a:rPr lang="it-IT" sz="2800" dirty="0" smtClean="0">
                <a:latin typeface="Kanit Light" pitchFamily="2" charset="-34"/>
                <a:cs typeface="Kanit Light" pitchFamily="2" charset="-34"/>
              </a:rPr>
              <a:t>	     00165 </a:t>
            </a:r>
            <a:r>
              <a:rPr lang="it-IT" sz="2800" dirty="0">
                <a:latin typeface="Kanit Light" pitchFamily="2" charset="-34"/>
                <a:cs typeface="Kanit Light" pitchFamily="2" charset="-34"/>
              </a:rPr>
              <a:t>Roma </a:t>
            </a:r>
            <a:r>
              <a:rPr lang="it-IT" sz="2800" dirty="0" smtClean="0">
                <a:latin typeface="Kanit Light" pitchFamily="2" charset="-34"/>
                <a:cs typeface="Kanit Light" pitchFamily="2" charset="-34"/>
              </a:rPr>
              <a:t/>
            </a:r>
            <a:br>
              <a:rPr lang="it-IT" sz="2800" dirty="0" smtClean="0">
                <a:latin typeface="Kanit Light" pitchFamily="2" charset="-34"/>
                <a:cs typeface="Kanit Light" pitchFamily="2" charset="-34"/>
              </a:rPr>
            </a:br>
            <a:endParaRPr lang="it-IT" sz="1800" dirty="0" smtClean="0">
              <a:latin typeface="Kanit Light" pitchFamily="2" charset="-34"/>
              <a:cs typeface="Kanit Light" pitchFamily="2" charset="-34"/>
            </a:endParaRPr>
          </a:p>
          <a:p>
            <a:pPr algn="l"/>
            <a:r>
              <a:rPr lang="it-IT" sz="1800" dirty="0" smtClean="0">
                <a:latin typeface="Kanit Light" pitchFamily="2" charset="-34"/>
                <a:cs typeface="Kanit Light" pitchFamily="2" charset="-34"/>
              </a:rPr>
              <a:t/>
            </a:r>
            <a:br>
              <a:rPr lang="it-IT" sz="1800" dirty="0" smtClean="0">
                <a:latin typeface="Kanit Light" pitchFamily="2" charset="-34"/>
                <a:cs typeface="Kanit Light" pitchFamily="2" charset="-34"/>
              </a:rPr>
            </a:br>
            <a:r>
              <a:rPr lang="it-IT" sz="2800" dirty="0" err="1" smtClean="0">
                <a:latin typeface="Kanit Light" pitchFamily="2" charset="-34"/>
                <a:cs typeface="Kanit Light" pitchFamily="2" charset="-34"/>
              </a:rPr>
              <a:t>geg</a:t>
            </a:r>
            <a:r>
              <a:rPr lang="de-DE" sz="2800" dirty="0" err="1" smtClean="0">
                <a:latin typeface="Kanit Light" pitchFamily="2" charset="-34"/>
                <a:cs typeface="Kanit Light" pitchFamily="2" charset="-34"/>
              </a:rPr>
              <a:t>enüber</a:t>
            </a:r>
            <a:r>
              <a:rPr lang="de-DE" sz="2800" dirty="0" smtClean="0">
                <a:latin typeface="Kanit Light" pitchFamily="2" charset="-34"/>
                <a:cs typeface="Kanit Light" pitchFamily="2" charset="-34"/>
              </a:rPr>
              <a:t>:</a:t>
            </a:r>
            <a:br>
              <a:rPr lang="de-DE" sz="28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800" dirty="0" smtClean="0">
                <a:latin typeface="Kanit Light" pitchFamily="2" charset="-34"/>
                <a:cs typeface="Kanit Light" pitchFamily="2" charset="-34"/>
              </a:rPr>
              <a:t>gut sortierter Supermarkt </a:t>
            </a:r>
            <a:endParaRPr lang="de-DE" sz="2800" dirty="0">
              <a:latin typeface="Kanit Light" pitchFamily="2" charset="-34"/>
              <a:cs typeface="Kanit Light" pitchFamily="2" charset="-34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5574" y="1678208"/>
            <a:ext cx="5436525" cy="4077394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93" y="3032337"/>
            <a:ext cx="1230993" cy="1230993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6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9144000" cy="987589"/>
          </a:xfrm>
        </p:spPr>
        <p:txBody>
          <a:bodyPr>
            <a:noAutofit/>
          </a:bodyPr>
          <a:lstStyle/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Internationale Romwallfahrt 2024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7" name="Gruppieren 16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9" name="Rechteck 18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mit dir  </a:t>
              </a:r>
              <a:r>
                <a:rPr kumimoji="0" lang="de-DE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vom 28.07</a:t>
              </a:r>
              <a:r>
                <a:rPr kumimoji="0" lang="de-DE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20" name="Grafik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21" name="Grafik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5500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03624">
            <a:off x="416754" y="1516657"/>
            <a:ext cx="5511262" cy="4139543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03843">
            <a:off x="6474268" y="1561257"/>
            <a:ext cx="5544386" cy="4158289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4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9144000" cy="987589"/>
          </a:xfrm>
        </p:spPr>
        <p:txBody>
          <a:bodyPr>
            <a:noAutofit/>
          </a:bodyPr>
          <a:lstStyle/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Internationale Romwallfahrt 2024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5" name="Gruppieren 14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7" name="Rechteck 16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mit dir  </a:t>
              </a:r>
              <a:r>
                <a:rPr kumimoji="0" lang="de-DE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vom 28.07</a:t>
              </a:r>
              <a:r>
                <a:rPr kumimoji="0" lang="de-DE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9" name="Grafik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21885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51520">
            <a:off x="6290266" y="1533440"/>
            <a:ext cx="5446706" cy="408503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695697">
            <a:off x="1044593" y="1976757"/>
            <a:ext cx="4453620" cy="3340215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3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9144000" cy="987589"/>
          </a:xfrm>
        </p:spPr>
        <p:txBody>
          <a:bodyPr>
            <a:noAutofit/>
          </a:bodyPr>
          <a:lstStyle/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Internationale Romwallfahrt 2024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6" name="Rechteck 15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mit dir  </a:t>
              </a:r>
              <a:r>
                <a:rPr kumimoji="0" lang="de-DE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vom 28.07</a:t>
              </a:r>
              <a:r>
                <a:rPr kumimoji="0" lang="de-DE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21450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17027">
            <a:off x="5909740" y="1734188"/>
            <a:ext cx="5158327" cy="3868746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31986">
            <a:off x="667451" y="2249115"/>
            <a:ext cx="4182218" cy="279221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3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9144000" cy="987589"/>
          </a:xfrm>
        </p:spPr>
        <p:txBody>
          <a:bodyPr>
            <a:noAutofit/>
          </a:bodyPr>
          <a:lstStyle/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Internationale Romwallfahrt 2024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6" name="Rechteck 15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mit dir  </a:t>
              </a:r>
              <a:r>
                <a:rPr kumimoji="0" lang="de-DE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vom 28.07</a:t>
              </a:r>
              <a:r>
                <a:rPr kumimoji="0" lang="de-DE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17180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3" name="Titel 1"/>
          <p:cNvSpPr>
            <a:spLocks noGrp="1"/>
          </p:cNvSpPr>
          <p:nvPr>
            <p:ph type="ctrTitle"/>
          </p:nvPr>
        </p:nvSpPr>
        <p:spPr>
          <a:xfrm>
            <a:off x="282429" y="37878"/>
            <a:ext cx="10655201" cy="987589"/>
          </a:xfrm>
        </p:spPr>
        <p:txBody>
          <a:bodyPr>
            <a:noAutofit/>
          </a:bodyPr>
          <a:lstStyle/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Zur Ausstattung von Camping Roma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6" name="Rechteck 15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mit dir  </a:t>
              </a:r>
              <a:r>
                <a:rPr kumimoji="0" lang="de-DE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vom 28.07</a:t>
              </a:r>
              <a:r>
                <a:rPr kumimoji="0" lang="de-DE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  <p:sp>
        <p:nvSpPr>
          <p:cNvPr id="2" name="Rechteck 1"/>
          <p:cNvSpPr/>
          <p:nvPr/>
        </p:nvSpPr>
        <p:spPr>
          <a:xfrm>
            <a:off x="720969" y="1720840"/>
            <a:ext cx="1088487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WLAN gibt es nur in den öffentlichen Bereichen, nicht im Bungalow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Bungalows verfügen über ausreichend Steckdosen zum Aufladen div. Geräte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dirty="0">
                <a:latin typeface="Kanit Light" pitchFamily="2" charset="-34"/>
                <a:cs typeface="Kanit Light" pitchFamily="2" charset="-34"/>
              </a:rPr>
              <a:t>k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leiner Safe ist im Bungalow vorhanden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Camping Roma stellt ein Handtuch zur Verfügung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 bitte weitere einpacken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200" dirty="0" smtClean="0">
              <a:latin typeface="Kanit Light" pitchFamily="2" charset="-34"/>
              <a:cs typeface="Kanit Light" pitchFamily="2" charset="-3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200" dirty="0" smtClean="0">
              <a:latin typeface="Kanit Light" pitchFamily="2" charset="-34"/>
              <a:cs typeface="Kanit Light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863546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01878" y="1626791"/>
            <a:ext cx="10500221" cy="4545409"/>
          </a:xfrm>
        </p:spPr>
        <p:txBody>
          <a:bodyPr>
            <a:normAutofit/>
          </a:bodyPr>
          <a:lstStyle/>
          <a:p>
            <a:pPr algn="l"/>
            <a:r>
              <a:rPr lang="de-DE" sz="2800" b="1" dirty="0">
                <a:latin typeface="Kanit" pitchFamily="2" charset="-34"/>
                <a:cs typeface="Kanit" pitchFamily="2" charset="-34"/>
              </a:rPr>
              <a:t>Dienstag, 30.07.24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Frühstück gibt es im Zeitfenster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von 6.30 Uhr bis 9.30 Uhr (abgeräumt)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Angebot: Start in den Tag  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>
                <a:latin typeface="Kanit Light" pitchFamily="2" charset="-34"/>
                <a:cs typeface="Kanit Light" pitchFamily="2" charset="-34"/>
              </a:rPr>
              <a:t>v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ormittags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: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/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individuelles 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Programm der Pfarrei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>
                <a:latin typeface="Kanit Light" pitchFamily="2" charset="-34"/>
                <a:cs typeface="Kanit Light" pitchFamily="2" charset="-34"/>
              </a:rPr>
              <a:t>n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achmittags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: Teilnahme an der Papstaudienz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/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auf 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dem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Petersplatz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 noch keine Infos dazu aus dem Vatikan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/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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kein Abendessen in Camping Roma 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  <a:p>
            <a:pPr algn="l"/>
            <a:endParaRPr lang="de-DE" sz="2200" dirty="0">
              <a:latin typeface="Trebuchet MS" panose="020B0603020202020204" pitchFamily="34" charset="0"/>
            </a:endParaRPr>
          </a:p>
          <a:p>
            <a:pPr algn="l"/>
            <a:endParaRPr lang="de-DE" sz="2000" dirty="0">
              <a:latin typeface="Trebuchet MS" panose="020B0603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960" y="1491191"/>
            <a:ext cx="4785040" cy="3583601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3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9144000" cy="987589"/>
          </a:xfrm>
        </p:spPr>
        <p:txBody>
          <a:bodyPr>
            <a:noAutofit/>
          </a:bodyPr>
          <a:lstStyle/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Internationale Romwallfahrt 2024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6" name="Rechteck 15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848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01878" y="1626791"/>
            <a:ext cx="10500221" cy="4545409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>
                <a:latin typeface="Kanit Light" pitchFamily="2" charset="-34"/>
                <a:cs typeface="Kanit Light" pitchFamily="2" charset="-34"/>
              </a:rPr>
              <a:t>Es finden Sicherheitskontrollen wie auf dem Flughafen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statt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 Taschenmesser, Glasflaschen, große Flaschen etc. werden konfisziert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Zugang nur über das blau-gelbe Festival-Armband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Weitere Aspekte S. 38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>
              <a:latin typeface="Trebuchet MS" panose="020B0603020202020204" pitchFamily="34" charset="0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3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9144000" cy="987589"/>
          </a:xfrm>
        </p:spPr>
        <p:txBody>
          <a:bodyPr>
            <a:noAutofit/>
          </a:bodyPr>
          <a:lstStyle/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Hinweise zur Papst-Audienz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6" name="Rechteck 15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7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01878" y="1678209"/>
            <a:ext cx="10500221" cy="3934025"/>
          </a:xfrm>
        </p:spPr>
        <p:txBody>
          <a:bodyPr>
            <a:normAutofit/>
          </a:bodyPr>
          <a:lstStyle/>
          <a:p>
            <a:pPr algn="l"/>
            <a:r>
              <a:rPr lang="de-DE" sz="2800" b="1" dirty="0" smtClean="0">
                <a:latin typeface="Kanit" pitchFamily="2" charset="-34"/>
                <a:cs typeface="Kanit" pitchFamily="2" charset="-34"/>
              </a:rPr>
              <a:t>Mittwoch</a:t>
            </a:r>
            <a:r>
              <a:rPr lang="de-DE" sz="2800" b="1" dirty="0">
                <a:latin typeface="Kanit" pitchFamily="2" charset="-34"/>
                <a:cs typeface="Kanit" pitchFamily="2" charset="-34"/>
              </a:rPr>
              <a:t>, 31.07.24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>
                <a:latin typeface="Kanit Light" pitchFamily="2" charset="-34"/>
                <a:cs typeface="Kanit Light" pitchFamily="2" charset="-34"/>
              </a:rPr>
              <a:t>individuelles Programm der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Pfarrei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/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Info von alpetour: beim Reiseveranstalter gebuchte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Strandausflüge finden an diesem Tag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statt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>
                <a:latin typeface="Kanit Light" pitchFamily="2" charset="-34"/>
                <a:cs typeface="Kanit Light" pitchFamily="2" charset="-34"/>
              </a:rPr>
              <a:t>offene Angebote in Camping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Roma: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Eucharistie-Feier am Morgen,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Song-Andacht am Abend  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>
                <a:latin typeface="Kanit Light" pitchFamily="2" charset="-34"/>
                <a:cs typeface="Kanit Light" pitchFamily="2" charset="-34"/>
              </a:rPr>
              <a:t>Abendessen in Camping Roma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/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in Schichten (eine andere als am Mo)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  <a:p>
            <a:pPr algn="l"/>
            <a:endParaRPr lang="de-DE" sz="2000" dirty="0">
              <a:latin typeface="Trebuchet MS" panose="020B0603020202020204" pitchFamily="34" charset="0"/>
            </a:endParaRPr>
          </a:p>
          <a:p>
            <a:pPr algn="l"/>
            <a:endParaRPr lang="de-DE" sz="2000" dirty="0">
              <a:latin typeface="Trebuchet MS" panose="020B0603020202020204" pitchFamily="34" charset="0"/>
            </a:endParaRP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8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9144000" cy="987589"/>
          </a:xfrm>
        </p:spPr>
        <p:txBody>
          <a:bodyPr>
            <a:noAutofit/>
          </a:bodyPr>
          <a:lstStyle/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Internationale Romwallfahrt 2024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9" name="Gruppieren 18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20" name="Grafik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21" name="Rechteck 20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22" name="Grafik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23" name="Grafik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  <p:pic>
        <p:nvPicPr>
          <p:cNvPr id="5" name="Grafik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392" y="3826784"/>
            <a:ext cx="2503116" cy="187733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32965" y="1620169"/>
            <a:ext cx="3396343" cy="254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13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41629" y="1506214"/>
            <a:ext cx="12017829" cy="4330537"/>
          </a:xfrm>
        </p:spPr>
        <p:txBody>
          <a:bodyPr>
            <a:noAutofit/>
          </a:bodyPr>
          <a:lstStyle/>
          <a:p>
            <a:pPr algn="l"/>
            <a:r>
              <a:rPr lang="de-DE" sz="2800" b="1" dirty="0">
                <a:latin typeface="Kanit" pitchFamily="2" charset="-34"/>
                <a:cs typeface="Kanit" pitchFamily="2" charset="-34"/>
              </a:rPr>
              <a:t>Donnerstag, </a:t>
            </a:r>
            <a:r>
              <a:rPr lang="de-DE" sz="2800" b="1" dirty="0" smtClean="0">
                <a:latin typeface="Kanit" pitchFamily="2" charset="-34"/>
                <a:cs typeface="Kanit" pitchFamily="2" charset="-34"/>
              </a:rPr>
              <a:t>01.08.24 </a:t>
            </a:r>
            <a:endParaRPr lang="de-DE" sz="2800" b="1" dirty="0">
              <a:latin typeface="Kanit" pitchFamily="2" charset="-34"/>
              <a:cs typeface="Kanit" pitchFamily="2" charset="-3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individuelles 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Programm der Pfarrei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>
                <a:latin typeface="Kanit Light" pitchFamily="2" charset="-34"/>
                <a:cs typeface="Kanit Light" pitchFamily="2" charset="-34"/>
              </a:rPr>
              <a:t>offene Angebote in Camping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Roma: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Morgenandacht im </a:t>
            </a:r>
            <a:r>
              <a:rPr lang="de-DE" sz="2200" dirty="0" err="1" smtClean="0">
                <a:latin typeface="Kanit Light" pitchFamily="2" charset="-34"/>
                <a:cs typeface="Kanit Light" pitchFamily="2" charset="-34"/>
              </a:rPr>
              <a:t>Taize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-Style 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17 Uhr: Abschlussgottesdienst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in 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der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Lateran-Basilika </a:t>
            </a:r>
            <a:r>
              <a:rPr lang="de-DE" sz="2200" dirty="0" err="1" smtClean="0">
                <a:latin typeface="Kanit Light" pitchFamily="2" charset="-34"/>
                <a:cs typeface="Kanit Light" pitchFamily="2" charset="-34"/>
              </a:rPr>
              <a:t>zs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. mit WÜ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(Einlass ab 16.00 Uhr)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>
                <a:latin typeface="Kanit Light" pitchFamily="2" charset="-34"/>
                <a:cs typeface="Kanit Light" pitchFamily="2" charset="-34"/>
              </a:rPr>
              <a:t>d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anach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: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individuelles Programm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der 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Pfarrei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„Rom 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bei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Nacht“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oder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 Abendessen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als Zusatzbuchung 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1787" y="3403268"/>
            <a:ext cx="3244643" cy="2433483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5177" y="1310995"/>
            <a:ext cx="3426823" cy="2570117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3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9144000" cy="987589"/>
          </a:xfrm>
        </p:spPr>
        <p:txBody>
          <a:bodyPr>
            <a:noAutofit/>
          </a:bodyPr>
          <a:lstStyle/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Internationale Romwallfahrt 2024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6" name="Rechteck 15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979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41867" y="1624036"/>
            <a:ext cx="11920099" cy="4309207"/>
          </a:xfrm>
        </p:spPr>
        <p:txBody>
          <a:bodyPr>
            <a:noAutofit/>
          </a:bodyPr>
          <a:lstStyle/>
          <a:p>
            <a:pPr algn="l"/>
            <a:r>
              <a:rPr lang="de-DE" sz="2800" b="1" dirty="0">
                <a:latin typeface="Kanit" pitchFamily="2" charset="-34"/>
                <a:cs typeface="Kanit" pitchFamily="2" charset="-34"/>
              </a:rPr>
              <a:t>Freitag, 02.08.24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Zwischen 8.30 Uhr und 10 Uhr Check out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  <a:sym typeface="Wingdings" panose="05000000000000000000" pitchFamily="2" charset="2"/>
              </a:rPr>
              <a:t>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Gepäck in die Busse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individuelles 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Programm der Pfarrei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>
                <a:latin typeface="Kanit Light" pitchFamily="2" charset="-34"/>
                <a:cs typeface="Kanit Light" pitchFamily="2" charset="-34"/>
              </a:rPr>
              <a:t>offene Angebote in Camping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Roma: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Eucharistie-Feier,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Segen vor der Abfahrt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Abendessen 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in Camping Roma in Schichten,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/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danach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: Rückfahrt in die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Diözese</a:t>
            </a:r>
            <a:endParaRPr lang="de-DE" sz="1400" b="1" dirty="0">
              <a:latin typeface="Kanit" pitchFamily="2" charset="-34"/>
              <a:cs typeface="Kanit" pitchFamily="2" charset="-34"/>
            </a:endParaRPr>
          </a:p>
          <a:p>
            <a:pPr algn="l"/>
            <a:endParaRPr lang="de-DE" sz="1600" dirty="0">
              <a:latin typeface="Trebuchet MS" panose="020B0603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148" y="1628379"/>
            <a:ext cx="5741852" cy="323876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2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9144000" cy="987589"/>
          </a:xfrm>
        </p:spPr>
        <p:txBody>
          <a:bodyPr>
            <a:noAutofit/>
          </a:bodyPr>
          <a:lstStyle/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Internationale Romwallfahrt 2024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3" name="Gruppieren 12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4" name="Grafik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5" name="Rechteck 14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602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41867" y="1624036"/>
            <a:ext cx="11920099" cy="4309207"/>
          </a:xfrm>
        </p:spPr>
        <p:txBody>
          <a:bodyPr>
            <a:noAutofit/>
          </a:bodyPr>
          <a:lstStyle/>
          <a:p>
            <a:pPr algn="l"/>
            <a:r>
              <a:rPr lang="de-DE" sz="100" b="1" dirty="0">
                <a:latin typeface="Kanit" pitchFamily="2" charset="-34"/>
                <a:cs typeface="Kanit" pitchFamily="2" charset="-34"/>
              </a:rPr>
              <a:t/>
            </a:r>
            <a:br>
              <a:rPr lang="de-DE" sz="100" b="1" dirty="0">
                <a:latin typeface="Kanit" pitchFamily="2" charset="-34"/>
                <a:cs typeface="Kanit" pitchFamily="2" charset="-34"/>
              </a:rPr>
            </a:br>
            <a:r>
              <a:rPr lang="de-DE" sz="2800" b="1" dirty="0">
                <a:latin typeface="Kanit" pitchFamily="2" charset="-34"/>
                <a:cs typeface="Kanit" pitchFamily="2" charset="-34"/>
              </a:rPr>
              <a:t>Samstag, 03.08.24: </a:t>
            </a:r>
            <a:endParaRPr lang="de-DE" sz="2800" b="1" dirty="0" smtClean="0">
              <a:latin typeface="Kanit" pitchFamily="2" charset="-34"/>
              <a:cs typeface="Kanit" pitchFamily="2" charset="-34"/>
            </a:endParaRPr>
          </a:p>
          <a:p>
            <a:pPr algn="l"/>
            <a:endParaRPr lang="de-DE" sz="2800" b="1" dirty="0">
              <a:latin typeface="Kanit Light" pitchFamily="2" charset="-34"/>
              <a:cs typeface="Kanit" pitchFamily="2" charset="-34"/>
            </a:endParaRPr>
          </a:p>
          <a:p>
            <a:pPr algn="l"/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Nachmittag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: Ankunft am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/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Einstiegspunkt </a:t>
            </a:r>
            <a:r>
              <a:rPr lang="de-DE" sz="2200" dirty="0">
                <a:latin typeface="Kanit Light" pitchFamily="2" charset="-34"/>
                <a:cs typeface="Kanit Light" pitchFamily="2" charset="-34"/>
              </a:rPr>
              <a:t>der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Abfahrt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  <a:p>
            <a:pPr algn="l"/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ca. 2 h vorher ist eine verlässliche </a:t>
            </a:r>
            <a:br>
              <a:rPr lang="de-DE" sz="2200" dirty="0" smtClean="0">
                <a:latin typeface="Kanit Light" pitchFamily="2" charset="-34"/>
                <a:cs typeface="Kanit Light" pitchFamily="2" charset="-34"/>
              </a:rPr>
            </a:b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Schätzung der Ankunftszeit möglich </a:t>
            </a:r>
            <a:endParaRPr lang="de-DE" sz="2200" dirty="0">
              <a:latin typeface="Kanit Light" pitchFamily="2" charset="-34"/>
              <a:cs typeface="Kanit Light" pitchFamily="2" charset="-34"/>
            </a:endParaRPr>
          </a:p>
          <a:p>
            <a:pPr algn="l"/>
            <a:endParaRPr lang="de-DE" sz="1200" dirty="0">
              <a:latin typeface="Trebuchet MS" panose="020B0603020202020204" pitchFamily="34" charset="0"/>
            </a:endParaRPr>
          </a:p>
          <a:p>
            <a:pPr algn="l"/>
            <a:endParaRPr lang="de-DE" sz="1600" dirty="0">
              <a:latin typeface="Trebuchet MS" panose="020B0603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148" y="1628379"/>
            <a:ext cx="5741852" cy="323876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2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9144000" cy="987589"/>
          </a:xfrm>
        </p:spPr>
        <p:txBody>
          <a:bodyPr>
            <a:noAutofit/>
          </a:bodyPr>
          <a:lstStyle/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Internationale Romwallfahrt 2024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3" name="Gruppieren 12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4" name="Grafik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5" name="Rechteck 14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1851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69380" y="1491186"/>
            <a:ext cx="11006390" cy="4479935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b="1" dirty="0" smtClean="0">
                <a:latin typeface="Kanit" pitchFamily="2" charset="-34"/>
                <a:cs typeface="Kanit" pitchFamily="2" charset="-34"/>
              </a:rPr>
              <a:t>Heiligenrallye als action-</a:t>
            </a:r>
            <a:r>
              <a:rPr lang="de-DE" b="1" dirty="0" err="1" smtClean="0">
                <a:latin typeface="Kanit" pitchFamily="2" charset="-34"/>
                <a:cs typeface="Kanit" pitchFamily="2" charset="-34"/>
              </a:rPr>
              <a:t>bound</a:t>
            </a:r>
            <a:r>
              <a:rPr lang="de-DE" b="1" dirty="0" smtClean="0">
                <a:latin typeface="Kanit" pitchFamily="2" charset="-34"/>
                <a:cs typeface="Kanit" pitchFamily="2" charset="-34"/>
              </a:rPr>
              <a:t> </a:t>
            </a:r>
            <a:r>
              <a:rPr lang="de-DE" b="1" dirty="0" smtClean="0"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 Pilgerheft</a:t>
            </a:r>
            <a:endParaRPr lang="de-DE" b="1" dirty="0" smtClean="0">
              <a:latin typeface="Kanit" pitchFamily="2" charset="-34"/>
              <a:cs typeface="Kanit" pitchFamily="2" charset="-34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b="1" dirty="0" smtClean="0">
                <a:latin typeface="Kanit" pitchFamily="2" charset="-34"/>
                <a:cs typeface="Kanit" pitchFamily="2" charset="-34"/>
              </a:rPr>
              <a:t>Daily </a:t>
            </a:r>
            <a:r>
              <a:rPr lang="de-DE" b="1" dirty="0" err="1" smtClean="0">
                <a:latin typeface="Kanit" pitchFamily="2" charset="-34"/>
                <a:cs typeface="Kanit" pitchFamily="2" charset="-34"/>
              </a:rPr>
              <a:t>Challenges</a:t>
            </a:r>
            <a:r>
              <a:rPr lang="de-DE" b="1" dirty="0" smtClean="0">
                <a:latin typeface="Kanit" pitchFamily="2" charset="-34"/>
                <a:cs typeface="Kanit" pitchFamily="2" charset="-34"/>
              </a:rPr>
              <a:t> </a:t>
            </a:r>
            <a:r>
              <a:rPr lang="de-DE" b="1" dirty="0" smtClean="0"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 schwarzes Brett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b="1" dirty="0" smtClean="0"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Wochen-Challenge  Pilgerheft </a:t>
            </a:r>
            <a:endParaRPr lang="de-DE" b="1" dirty="0">
              <a:latin typeface="Kanit" pitchFamily="2" charset="-34"/>
              <a:cs typeface="Kanit" pitchFamily="2" charset="-34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b="1" dirty="0">
                <a:latin typeface="Kanit" pitchFamily="2" charset="-34"/>
                <a:cs typeface="Kanit" pitchFamily="2" charset="-34"/>
              </a:rPr>
              <a:t>Ankommen in Camping Roma </a:t>
            </a:r>
            <a:r>
              <a:rPr lang="de-DE" b="1" dirty="0"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 </a:t>
            </a:r>
            <a:r>
              <a:rPr lang="de-DE" b="1" dirty="0" smtClean="0"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schwarzes Brett</a:t>
            </a:r>
            <a:endParaRPr lang="de-DE" b="1" dirty="0">
              <a:latin typeface="Kanit" pitchFamily="2" charset="-34"/>
              <a:cs typeface="Kanit" pitchFamily="2" charset="-34"/>
              <a:sym typeface="Wingdings" panose="05000000000000000000" pitchFamily="2" charset="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b="1" dirty="0" err="1"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Chill</a:t>
            </a:r>
            <a:r>
              <a:rPr lang="de-DE" b="1" dirty="0"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-out-Area &amp; Oase der Stille </a:t>
            </a:r>
            <a:r>
              <a:rPr lang="de-DE" b="1" dirty="0" smtClean="0"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 schwarzes Brett </a:t>
            </a:r>
            <a:endParaRPr lang="de-DE" b="1" dirty="0">
              <a:latin typeface="Kanit" pitchFamily="2" charset="-34"/>
              <a:cs typeface="Kanit" pitchFamily="2" charset="-34"/>
              <a:sym typeface="Wingdings" panose="05000000000000000000" pitchFamily="2" charset="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b="1" dirty="0" smtClean="0"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Morgen- </a:t>
            </a:r>
            <a:r>
              <a:rPr lang="de-DE" b="1" dirty="0"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und Abendimpulse </a:t>
            </a:r>
            <a:r>
              <a:rPr lang="de-DE" b="1" dirty="0" smtClean="0"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</a:t>
            </a:r>
            <a:r>
              <a:rPr lang="de-DE" b="1" dirty="0"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 </a:t>
            </a:r>
            <a:r>
              <a:rPr lang="de-DE" b="1" dirty="0" smtClean="0"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schwarzes Brett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b="1" dirty="0" smtClean="0"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Deutsches Wallfahrtszentrum </a:t>
            </a:r>
            <a:r>
              <a:rPr lang="de-DE" b="1" dirty="0"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 </a:t>
            </a:r>
            <a:r>
              <a:rPr lang="de-DE" b="1" dirty="0" smtClean="0"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Pilgerheft  weißes T-Shirt</a:t>
            </a:r>
          </a:p>
          <a:p>
            <a:pPr algn="l"/>
            <a:r>
              <a:rPr lang="de-DE" sz="2800" b="1" dirty="0" smtClean="0">
                <a:latin typeface="Kanit" pitchFamily="2" charset="-34"/>
                <a:cs typeface="Kanit" pitchFamily="2" charset="-34"/>
                <a:sym typeface="Wingdings" panose="05000000000000000000" pitchFamily="2" charset="2"/>
              </a:rPr>
              <a:t>			</a:t>
            </a:r>
            <a:endParaRPr lang="de-DE" sz="1600" dirty="0">
              <a:latin typeface="Trebuchet MS" panose="020B060302020202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2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9144000" cy="987589"/>
          </a:xfrm>
        </p:spPr>
        <p:txBody>
          <a:bodyPr>
            <a:noAutofit/>
          </a:bodyPr>
          <a:lstStyle/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Weitere Programmpunkte  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3" name="Gruppieren 12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4" name="Grafik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5" name="Rechteck 14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mit dir  </a:t>
              </a:r>
              <a:r>
                <a:rPr kumimoji="0" lang="de-DE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vom 28.07</a:t>
              </a:r>
              <a:r>
                <a:rPr kumimoji="0" lang="de-DE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417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l"/>
            <a:r>
              <a:rPr lang="de-DE" sz="44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Internationale Romwallfahrt 2024</a:t>
            </a:r>
            <a:endParaRPr lang="de-DE" sz="44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1998617"/>
            <a:ext cx="9144000" cy="3259183"/>
          </a:xfrm>
        </p:spPr>
        <p:txBody>
          <a:bodyPr/>
          <a:lstStyle/>
          <a:p>
            <a:r>
              <a:rPr lang="de-DE" sz="5800" dirty="0" smtClean="0">
                <a:latin typeface="Kanit" pitchFamily="2" charset="-34"/>
                <a:cs typeface="Kanit" pitchFamily="2" charset="-34"/>
              </a:rPr>
              <a:t>Eure Fragen</a:t>
            </a:r>
            <a:endParaRPr lang="de-DE" sz="5800" dirty="0">
              <a:latin typeface="Kanit" pitchFamily="2" charset="-34"/>
              <a:cs typeface="Kanit" pitchFamily="2" charset="-34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0" name="Titel 1"/>
          <p:cNvSpPr txBox="1">
            <a:spLocks/>
          </p:cNvSpPr>
          <p:nvPr/>
        </p:nvSpPr>
        <p:spPr>
          <a:xfrm>
            <a:off x="282430" y="37878"/>
            <a:ext cx="9144000" cy="9875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Internationale Romwallfahrt 2024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2" name="Gruppieren 11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3" name="Grafik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4" name="Rechteck 13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161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l"/>
            <a:r>
              <a:rPr lang="de-DE" sz="44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Internationale Romwallfahrt 2024</a:t>
            </a:r>
            <a:endParaRPr lang="de-DE" sz="44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923192" y="1998617"/>
            <a:ext cx="9744808" cy="3259183"/>
          </a:xfrm>
        </p:spPr>
        <p:txBody>
          <a:bodyPr/>
          <a:lstStyle/>
          <a:p>
            <a:r>
              <a:rPr lang="de-DE" sz="5800" dirty="0" smtClean="0">
                <a:latin typeface="Kanit" pitchFamily="2" charset="-34"/>
                <a:cs typeface="Kanit" pitchFamily="2" charset="-34"/>
              </a:rPr>
              <a:t>Die folgenden Folien sind </a:t>
            </a:r>
          </a:p>
          <a:p>
            <a:r>
              <a:rPr lang="de-DE" sz="5800" dirty="0">
                <a:latin typeface="Kanit" pitchFamily="2" charset="-34"/>
                <a:cs typeface="Kanit" pitchFamily="2" charset="-34"/>
              </a:rPr>
              <a:t>f</a:t>
            </a:r>
            <a:r>
              <a:rPr lang="de-DE" sz="5800" dirty="0" smtClean="0">
                <a:latin typeface="Kanit" pitchFamily="2" charset="-34"/>
                <a:cs typeface="Kanit" pitchFamily="2" charset="-34"/>
              </a:rPr>
              <a:t>ür euch noch zur Info, </a:t>
            </a:r>
          </a:p>
          <a:p>
            <a:r>
              <a:rPr lang="de-DE" sz="5800" dirty="0">
                <a:latin typeface="Kanit" pitchFamily="2" charset="-34"/>
                <a:cs typeface="Kanit" pitchFamily="2" charset="-34"/>
              </a:rPr>
              <a:t>n</a:t>
            </a:r>
            <a:r>
              <a:rPr lang="de-DE" sz="5800" dirty="0" smtClean="0">
                <a:latin typeface="Kanit" pitchFamily="2" charset="-34"/>
                <a:cs typeface="Kanit" pitchFamily="2" charset="-34"/>
              </a:rPr>
              <a:t>icht für die Minis vor Ort</a:t>
            </a:r>
            <a:endParaRPr lang="de-DE" sz="5800" dirty="0">
              <a:latin typeface="Kanit" pitchFamily="2" charset="-34"/>
              <a:cs typeface="Kanit" pitchFamily="2" charset="-34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0" name="Titel 1"/>
          <p:cNvSpPr txBox="1">
            <a:spLocks/>
          </p:cNvSpPr>
          <p:nvPr/>
        </p:nvSpPr>
        <p:spPr>
          <a:xfrm>
            <a:off x="282430" y="37878"/>
            <a:ext cx="9144000" cy="9875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40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Internationale Romwallfahrt 2024</a:t>
            </a:r>
            <a:endParaRPr lang="de-DE" sz="40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2" name="Gruppieren 11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3" name="Grafik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4" name="Rechteck 13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676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01878" y="1626791"/>
            <a:ext cx="10500221" cy="3985443"/>
          </a:xfrm>
        </p:spPr>
        <p:txBody>
          <a:bodyPr>
            <a:normAutofit fontScale="92500" lnSpcReduction="10000"/>
          </a:bodyPr>
          <a:lstStyle/>
          <a:p>
            <a:pPr algn="l"/>
            <a:endParaRPr lang="de-DE" sz="2200" dirty="0" smtClean="0">
              <a:latin typeface="Trebuchet MS" panose="020B060302020202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de-DE" sz="4300" dirty="0" err="1">
                <a:latin typeface="Kanit Light" pitchFamily="2" charset="-34"/>
                <a:cs typeface="Kanit Light" pitchFamily="2" charset="-34"/>
              </a:rPr>
              <a:t>m</a:t>
            </a:r>
            <a:r>
              <a:rPr lang="de-DE" sz="4300" dirty="0" err="1" smtClean="0">
                <a:latin typeface="Kanit Light" pitchFamily="2" charset="-34"/>
                <a:cs typeface="Kanit Light" pitchFamily="2" charset="-34"/>
              </a:rPr>
              <a:t>it_dir</a:t>
            </a:r>
            <a:r>
              <a:rPr lang="de-DE" sz="4300" dirty="0" smtClean="0">
                <a:latin typeface="Kanit Light" pitchFamily="2" charset="-34"/>
                <a:cs typeface="Kanit Light" pitchFamily="2" charset="-34"/>
              </a:rPr>
              <a:t>-Spiel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de-DE" sz="4300" dirty="0" smtClean="0">
                <a:latin typeface="Kanit Light" pitchFamily="2" charset="-34"/>
                <a:cs typeface="Kanit Light" pitchFamily="2" charset="-34"/>
              </a:rPr>
              <a:t>Bibelarbeit: </a:t>
            </a:r>
            <a:r>
              <a:rPr lang="de-DE" sz="4300" dirty="0" err="1" smtClean="0">
                <a:latin typeface="Kanit Light" pitchFamily="2" charset="-34"/>
                <a:cs typeface="Kanit Light" pitchFamily="2" charset="-34"/>
              </a:rPr>
              <a:t>Jes</a:t>
            </a:r>
            <a:r>
              <a:rPr lang="de-DE" sz="4300" dirty="0" smtClean="0">
                <a:latin typeface="Kanit Light" pitchFamily="2" charset="-34"/>
                <a:cs typeface="Kanit Light" pitchFamily="2" charset="-34"/>
              </a:rPr>
              <a:t> 41 umschreiben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de-DE" sz="4300" dirty="0" err="1" smtClean="0">
                <a:latin typeface="Kanit Light" pitchFamily="2" charset="-34"/>
                <a:cs typeface="Kanit Light" pitchFamily="2" charset="-34"/>
              </a:rPr>
              <a:t>mit_dir</a:t>
            </a:r>
            <a:r>
              <a:rPr lang="de-DE" sz="4300" dirty="0" smtClean="0">
                <a:latin typeface="Kanit Light" pitchFamily="2" charset="-34"/>
                <a:cs typeface="Kanit Light" pitchFamily="2" charset="-34"/>
              </a:rPr>
              <a:t>-Memory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de-DE" sz="4300" dirty="0" smtClean="0">
                <a:latin typeface="Kanit Light" pitchFamily="2" charset="-34"/>
                <a:cs typeface="Kanit Light" pitchFamily="2" charset="-34"/>
              </a:rPr>
              <a:t>high </a:t>
            </a:r>
            <a:r>
              <a:rPr lang="de-DE" sz="4300" dirty="0" err="1" smtClean="0">
                <a:latin typeface="Kanit Light" pitchFamily="2" charset="-34"/>
                <a:cs typeface="Kanit Light" pitchFamily="2" charset="-34"/>
              </a:rPr>
              <a:t>five</a:t>
            </a:r>
            <a:endParaRPr lang="de-DE" sz="4300" dirty="0" smtClean="0">
              <a:latin typeface="Kanit Light" pitchFamily="2" charset="-34"/>
              <a:cs typeface="Kanit Light" pitchFamily="2" charset="-34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de-DE" sz="4300" dirty="0" smtClean="0">
                <a:latin typeface="Kanit Light" pitchFamily="2" charset="-34"/>
                <a:cs typeface="Kanit Light" pitchFamily="2" charset="-34"/>
              </a:rPr>
              <a:t>Pilger-Bild von Caravaggio</a:t>
            </a:r>
            <a:r>
              <a:rPr lang="de-DE" sz="4400" dirty="0" smtClean="0">
                <a:latin typeface="Kanit Light" pitchFamily="2" charset="-34"/>
                <a:cs typeface="Kanit Light" pitchFamily="2" charset="-34"/>
              </a:rPr>
              <a:t/>
            </a:r>
            <a:br>
              <a:rPr lang="de-DE" sz="4400" dirty="0" smtClean="0">
                <a:latin typeface="Kanit Light" pitchFamily="2" charset="-34"/>
                <a:cs typeface="Kanit Light" pitchFamily="2" charset="-34"/>
              </a:rPr>
            </a:br>
            <a:endParaRPr lang="de-DE" sz="4400" dirty="0">
              <a:latin typeface="Kanit Light" pitchFamily="2" charset="-34"/>
              <a:cs typeface="Kanit Light" pitchFamily="2" charset="-34"/>
            </a:endParaRPr>
          </a:p>
          <a:p>
            <a:pPr algn="l"/>
            <a:endParaRPr lang="de-DE" sz="2200" dirty="0">
              <a:latin typeface="Trebuchet MS" panose="020B0603020202020204" pitchFamily="34" charset="0"/>
            </a:endParaRPr>
          </a:p>
          <a:p>
            <a:pPr algn="l"/>
            <a:endParaRPr lang="de-DE" sz="2000" dirty="0">
              <a:latin typeface="Trebuchet MS" panose="020B0603020202020204" pitchFamily="34" charset="0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3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10690370" cy="987589"/>
          </a:xfrm>
        </p:spPr>
        <p:txBody>
          <a:bodyPr>
            <a:noAutofit/>
          </a:bodyPr>
          <a:lstStyle/>
          <a:p>
            <a:pPr algn="l"/>
            <a:r>
              <a:rPr lang="de-DE" sz="44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Materialien zur Einstimmung </a:t>
            </a:r>
            <a:endParaRPr lang="de-DE" sz="44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6" name="Rechteck 15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mit dir  </a:t>
              </a:r>
              <a:r>
                <a:rPr kumimoji="0" lang="de-DE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vom 28.07</a:t>
              </a:r>
              <a:r>
                <a:rPr kumimoji="0" lang="de-DE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anit" pitchFamily="2" charset="-34"/>
                  <a:ea typeface="+mn-ea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  <p:pic>
        <p:nvPicPr>
          <p:cNvPr id="2" name="Grafik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24701">
            <a:off x="8767778" y="1940487"/>
            <a:ext cx="3132470" cy="377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52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01878" y="1867989"/>
            <a:ext cx="11146133" cy="4119184"/>
          </a:xfrm>
        </p:spPr>
        <p:txBody>
          <a:bodyPr>
            <a:normAutofit/>
          </a:bodyPr>
          <a:lstStyle/>
          <a:p>
            <a:r>
              <a:rPr lang="de-DE" sz="4000" b="1" dirty="0" smtClean="0">
                <a:solidFill>
                  <a:srgbClr val="C00000"/>
                </a:solidFill>
                <a:latin typeface="Kanit Light" pitchFamily="2" charset="-34"/>
                <a:cs typeface="Kanit Light" pitchFamily="2" charset="-34"/>
              </a:rPr>
              <a:t>Gesucht wird eine Band !</a:t>
            </a:r>
            <a:br>
              <a:rPr lang="de-DE" sz="4000" b="1" dirty="0" smtClean="0">
                <a:solidFill>
                  <a:srgbClr val="C00000"/>
                </a:solidFill>
                <a:latin typeface="Kanit Light" pitchFamily="2" charset="-34"/>
                <a:cs typeface="Kanit Light" pitchFamily="2" charset="-34"/>
              </a:rPr>
            </a:br>
            <a:endParaRPr lang="de-DE" sz="2000" b="1" dirty="0" smtClean="0">
              <a:solidFill>
                <a:srgbClr val="C00000"/>
              </a:solidFill>
              <a:latin typeface="Kanit Light" pitchFamily="2" charset="-34"/>
              <a:cs typeface="Kanit Light" pitchFamily="2" charset="-34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3-6 Musiker*innen, die Lust haben, während der Zeit in Rom die spirituellen Angebote in CR (Start in den Tag, Abend-Andacht, Eucharistie-Feiern und Abschluss-Gottesdienst 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Fahrt nach Rom, Unterkunft &amp; Verpflegung in Rom ist kostenfrei, Instrumentenversicherung wird übernommen. 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de-DE" sz="2200" dirty="0" smtClean="0">
                <a:latin typeface="Kanit Light" pitchFamily="2" charset="-34"/>
                <a:cs typeface="Kanit Light" pitchFamily="2" charset="-34"/>
              </a:rPr>
              <a:t>Meldungen an </a:t>
            </a:r>
            <a:r>
              <a:rPr lang="de-DE" sz="2200" dirty="0" smtClean="0">
                <a:latin typeface="Kanit Light" pitchFamily="2" charset="-34"/>
                <a:cs typeface="Kanit Light" pitchFamily="2" charset="-34"/>
                <a:hlinkClick r:id="rId2"/>
              </a:rPr>
              <a:t>rom2024@eja-bamberg.de</a:t>
            </a:r>
            <a:endParaRPr lang="de-DE" sz="2200" dirty="0" smtClean="0">
              <a:latin typeface="Kanit Light" pitchFamily="2" charset="-34"/>
              <a:cs typeface="Kanit Light" pitchFamily="2" charset="-34"/>
            </a:endParaRPr>
          </a:p>
          <a:p>
            <a:pPr algn="l"/>
            <a:endParaRPr lang="de-DE" sz="2200" dirty="0" smtClean="0">
              <a:latin typeface="Kanit Light" pitchFamily="2" charset="-34"/>
              <a:cs typeface="Kanit Light" pitchFamily="2" charset="-34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53308"/>
          </a:xfrm>
          <a:prstGeom prst="rect">
            <a:avLst/>
          </a:prstGeom>
        </p:spPr>
      </p:pic>
      <p:sp>
        <p:nvSpPr>
          <p:cNvPr id="13" name="Titel 1"/>
          <p:cNvSpPr>
            <a:spLocks noGrp="1"/>
          </p:cNvSpPr>
          <p:nvPr>
            <p:ph type="ctrTitle"/>
          </p:nvPr>
        </p:nvSpPr>
        <p:spPr>
          <a:xfrm>
            <a:off x="282430" y="37878"/>
            <a:ext cx="9144000" cy="987589"/>
          </a:xfrm>
        </p:spPr>
        <p:txBody>
          <a:bodyPr>
            <a:noAutofit/>
          </a:bodyPr>
          <a:lstStyle/>
          <a:p>
            <a:pPr algn="l"/>
            <a:r>
              <a:rPr lang="de-DE" sz="4400" dirty="0" smtClean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Organisatorisches: Musik </a:t>
            </a:r>
            <a:endParaRPr lang="de-DE" sz="44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0" y="5248275"/>
            <a:ext cx="12192000" cy="1719771"/>
            <a:chOff x="0" y="5248275"/>
            <a:chExt cx="12192000" cy="1719771"/>
          </a:xfrm>
        </p:grpSpPr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8275"/>
              <a:ext cx="12192000" cy="1719771"/>
            </a:xfrm>
            <a:prstGeom prst="rect">
              <a:avLst/>
            </a:prstGeom>
          </p:spPr>
        </p:pic>
        <p:sp>
          <p:nvSpPr>
            <p:cNvPr id="16" name="Rechteck 15"/>
            <p:cNvSpPr/>
            <p:nvPr/>
          </p:nvSpPr>
          <p:spPr>
            <a:xfrm>
              <a:off x="410108" y="5987173"/>
              <a:ext cx="604043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400" dirty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mit dir 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ea typeface="+mj-ea"/>
                  <a:cs typeface="Kanit" pitchFamily="2" charset="-34"/>
                </a:rPr>
                <a:t>vom </a:t>
              </a:r>
              <a:r>
                <a:rPr lang="de-DE" sz="2800" dirty="0" smtClean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28.07</a:t>
              </a:r>
              <a:r>
                <a:rPr lang="de-DE" sz="2800" dirty="0">
                  <a:solidFill>
                    <a:schemeClr val="bg1"/>
                  </a:solidFill>
                  <a:latin typeface="Kanit" pitchFamily="2" charset="-34"/>
                  <a:cs typeface="Kanit" pitchFamily="2" charset="-34"/>
                </a:rPr>
                <a:t>.-03.08.2024 </a:t>
              </a:r>
            </a:p>
          </p:txBody>
        </p:sp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3193" y="5933243"/>
              <a:ext cx="827714" cy="827714"/>
            </a:xfrm>
            <a:prstGeom prst="rect">
              <a:avLst/>
            </a:prstGeom>
          </p:spPr>
        </p:pic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34013" y="5959200"/>
              <a:ext cx="949180" cy="797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977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Design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740389_TF00951641.potx" id="{11057525-901F-4F80-BB0F-D0AC5961D089}" vid="{CA6B83B1-7A0D-45CA-ABC2-321A1564D010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894</Words>
  <Application>Microsoft Office PowerPoint</Application>
  <PresentationFormat>Breitbild</PresentationFormat>
  <Paragraphs>233</Paragraphs>
  <Slides>38</Slides>
  <Notes>2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13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38</vt:i4>
      </vt:variant>
    </vt:vector>
  </HeadingPairs>
  <TitlesOfParts>
    <vt:vector size="53" baseType="lpstr">
      <vt:lpstr>Arial</vt:lpstr>
      <vt:lpstr>Arial Black</vt:lpstr>
      <vt:lpstr>Calibri</vt:lpstr>
      <vt:lpstr>Calibri Light</vt:lpstr>
      <vt:lpstr>CiscoSans ExtraLight</vt:lpstr>
      <vt:lpstr>Freestyle Script</vt:lpstr>
      <vt:lpstr>Gill Sans SemiBold</vt:lpstr>
      <vt:lpstr>Kanit</vt:lpstr>
      <vt:lpstr>Kanit Light</vt:lpstr>
      <vt:lpstr>Kanit SemiBold</vt:lpstr>
      <vt:lpstr>Times New Roman</vt:lpstr>
      <vt:lpstr>Trebuchet MS</vt:lpstr>
      <vt:lpstr>Wingdings</vt:lpstr>
      <vt:lpstr>Office</vt:lpstr>
      <vt:lpstr>Office-Design</vt:lpstr>
      <vt:lpstr>PowerPoint-Präsentation</vt:lpstr>
      <vt:lpstr>Informationstreffen </vt:lpstr>
      <vt:lpstr>Internationale Romwallfahrt 2024</vt:lpstr>
      <vt:lpstr>PowerPoint-Präsentation</vt:lpstr>
      <vt:lpstr>Der Schlachtruf  des Erzbistums Bamberg:</vt:lpstr>
      <vt:lpstr>1.  2. 3.  </vt:lpstr>
      <vt:lpstr>PowerPoint-Präsentation</vt:lpstr>
      <vt:lpstr>alpetour in Rom </vt:lpstr>
      <vt:lpstr>Internationale Romwallfahrt 2024</vt:lpstr>
      <vt:lpstr>Pilgerpaket</vt:lpstr>
      <vt:lpstr>Wer macht was?  </vt:lpstr>
      <vt:lpstr>Organisatorisches </vt:lpstr>
      <vt:lpstr>Was zum Thema Aufsichtspflicht zu sagen ist:  </vt:lpstr>
      <vt:lpstr>Was zum Prävention zu sagen ist:  </vt:lpstr>
      <vt:lpstr>Was zum Jugendschutz zu sagen ist:  </vt:lpstr>
      <vt:lpstr>How to survive in Rome? </vt:lpstr>
      <vt:lpstr>Do and don‘t  </vt:lpstr>
      <vt:lpstr>Das Programm </vt:lpstr>
      <vt:lpstr>Unser Bus:  </vt:lpstr>
      <vt:lpstr>Das Programm </vt:lpstr>
      <vt:lpstr>PowerPoint-Präsentation</vt:lpstr>
      <vt:lpstr>Internationale Romwallfahrt 2024</vt:lpstr>
      <vt:lpstr>Internationale Romwallfahrt 2024</vt:lpstr>
      <vt:lpstr>Internationale Romwallfahrt 2024</vt:lpstr>
      <vt:lpstr>Internationale Romwallfahrt 2024</vt:lpstr>
      <vt:lpstr>Internationale Romwallfahrt 2024</vt:lpstr>
      <vt:lpstr>Zur Ausstattung von Camping Roma</vt:lpstr>
      <vt:lpstr>Internationale Romwallfahrt 2024</vt:lpstr>
      <vt:lpstr>Hinweise zur Papst-Audienz</vt:lpstr>
      <vt:lpstr>Internationale Romwallfahrt 2024</vt:lpstr>
      <vt:lpstr>Internationale Romwallfahrt 2024</vt:lpstr>
      <vt:lpstr>Internationale Romwallfahrt 2024</vt:lpstr>
      <vt:lpstr>Internationale Romwallfahrt 2024</vt:lpstr>
      <vt:lpstr>Weitere Programmpunkte  </vt:lpstr>
      <vt:lpstr>Internationale Romwallfahrt 2024</vt:lpstr>
      <vt:lpstr>Internationale Romwallfahrt 2024</vt:lpstr>
      <vt:lpstr>Materialien zur Einstimmung </vt:lpstr>
      <vt:lpstr>Organisatorisches: Musik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Mustertext</dc:title>
  <dc:creator>Susanne Förner</dc:creator>
  <cp:lastModifiedBy>Anja Baumer-Löw</cp:lastModifiedBy>
  <cp:revision>118</cp:revision>
  <cp:lastPrinted>2024-06-10T09:36:29Z</cp:lastPrinted>
  <dcterms:created xsi:type="dcterms:W3CDTF">2023-03-10T07:55:24Z</dcterms:created>
  <dcterms:modified xsi:type="dcterms:W3CDTF">2024-06-12T13:08:39Z</dcterms:modified>
</cp:coreProperties>
</file>